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94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www.youtube.com/watch?v=-I5Yo4-MNG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4537710" y="858560"/>
            <a:ext cx="5554980" cy="694373"/>
          </a:xfrm>
          <a:prstGeom prst="rect">
            <a:avLst/>
          </a:prstGeom>
          <a:noFill/>
          <a:ln/>
        </p:spPr>
        <p:txBody>
          <a:bodyPr wrap="none" rtlCol="0" anchor="t"/>
          <a:lstStyle/>
          <a:p>
            <a:pPr marL="0" indent="0" algn="ctr">
              <a:lnSpc>
                <a:spcPts val="5468"/>
              </a:lnSpc>
              <a:buNone/>
            </a:pPr>
            <a:r>
              <a:rPr lang="en-US" sz="4374" dirty="0">
                <a:solidFill>
                  <a:srgbClr val="F2F0F4"/>
                </a:solidFill>
                <a:latin typeface="Montserrat" pitchFamily="34" charset="0"/>
                <a:ea typeface="Montserrat" pitchFamily="34" charset="-122"/>
                <a:cs typeface="Montserrat" pitchFamily="34" charset="-120"/>
              </a:rPr>
              <a:t>SIT Hackathon '24:</a:t>
            </a:r>
            <a:endParaRPr lang="en-US" sz="4374" dirty="0"/>
          </a:p>
        </p:txBody>
      </p:sp>
      <p:sp>
        <p:nvSpPr>
          <p:cNvPr id="5" name="Text 2"/>
          <p:cNvSpPr/>
          <p:nvPr/>
        </p:nvSpPr>
        <p:spPr>
          <a:xfrm>
            <a:off x="2037993" y="1997273"/>
            <a:ext cx="10554414"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Heebo" pitchFamily="34" charset="0"/>
                <a:ea typeface="Heebo" pitchFamily="34" charset="-122"/>
                <a:cs typeface="Heebo" pitchFamily="34" charset="-120"/>
              </a:rPr>
              <a:t>By:</a:t>
            </a:r>
            <a:endParaRPr lang="en-US" sz="2187" dirty="0"/>
          </a:p>
        </p:txBody>
      </p:sp>
      <p:sp>
        <p:nvSpPr>
          <p:cNvPr id="6" name="Text 3"/>
          <p:cNvSpPr/>
          <p:nvPr/>
        </p:nvSpPr>
        <p:spPr>
          <a:xfrm>
            <a:off x="5806916" y="2774871"/>
            <a:ext cx="3016448" cy="347186"/>
          </a:xfrm>
          <a:prstGeom prst="rect">
            <a:avLst/>
          </a:prstGeom>
          <a:noFill/>
          <a:ln/>
        </p:spPr>
        <p:txBody>
          <a:bodyPr wrap="none" rtlCol="0" anchor="t"/>
          <a:lstStyle/>
          <a:p>
            <a:pPr marL="0" indent="0" algn="ctr">
              <a:lnSpc>
                <a:spcPts val="2734"/>
              </a:lnSpc>
              <a:buNone/>
            </a:pPr>
            <a:r>
              <a:rPr lang="en-US" sz="2187" b="1" dirty="0">
                <a:solidFill>
                  <a:srgbClr val="F44444"/>
                </a:solidFill>
                <a:latin typeface="Montserrat" pitchFamily="34" charset="0"/>
                <a:ea typeface="Montserrat" pitchFamily="34" charset="-122"/>
                <a:cs typeface="Montserrat" pitchFamily="34" charset="-120"/>
              </a:rPr>
              <a:t>Generative Solutions</a:t>
            </a:r>
            <a:endParaRPr lang="en-US" sz="2187" dirty="0"/>
          </a:p>
        </p:txBody>
      </p:sp>
      <p:sp>
        <p:nvSpPr>
          <p:cNvPr id="7" name="Text 4"/>
          <p:cNvSpPr/>
          <p:nvPr/>
        </p:nvSpPr>
        <p:spPr>
          <a:xfrm>
            <a:off x="2037993" y="3455313"/>
            <a:ext cx="10554414"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Heebo" pitchFamily="34" charset="0"/>
                <a:ea typeface="Heebo" pitchFamily="34" charset="-122"/>
                <a:cs typeface="Heebo" pitchFamily="34" charset="-120"/>
              </a:rPr>
              <a:t>-Soumedhik Bharati</a:t>
            </a:r>
            <a:endParaRPr lang="en-US" sz="2187" dirty="0"/>
          </a:p>
        </p:txBody>
      </p:sp>
      <p:sp>
        <p:nvSpPr>
          <p:cNvPr id="8" name="Text 5"/>
          <p:cNvSpPr/>
          <p:nvPr/>
        </p:nvSpPr>
        <p:spPr>
          <a:xfrm>
            <a:off x="2037993" y="4149566"/>
            <a:ext cx="10554414"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Heebo" pitchFamily="34" charset="0"/>
                <a:ea typeface="Heebo" pitchFamily="34" charset="-122"/>
                <a:cs typeface="Heebo" pitchFamily="34" charset="-120"/>
              </a:rPr>
              <a:t>-Sohoomlal Banerjee</a:t>
            </a:r>
            <a:endParaRPr lang="en-US" sz="2187" dirty="0"/>
          </a:p>
        </p:txBody>
      </p:sp>
      <p:sp>
        <p:nvSpPr>
          <p:cNvPr id="9" name="Text 6"/>
          <p:cNvSpPr/>
          <p:nvPr/>
        </p:nvSpPr>
        <p:spPr>
          <a:xfrm>
            <a:off x="2037993" y="4843820"/>
            <a:ext cx="10554414"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Heebo" pitchFamily="34" charset="0"/>
                <a:ea typeface="Heebo" pitchFamily="34" charset="-122"/>
                <a:cs typeface="Heebo" pitchFamily="34" charset="-120"/>
              </a:rPr>
              <a:t>-Archisman Ray</a:t>
            </a:r>
            <a:endParaRPr lang="en-US" sz="2187" dirty="0"/>
          </a:p>
        </p:txBody>
      </p:sp>
      <p:sp>
        <p:nvSpPr>
          <p:cNvPr id="10" name="Text 7"/>
          <p:cNvSpPr/>
          <p:nvPr/>
        </p:nvSpPr>
        <p:spPr>
          <a:xfrm>
            <a:off x="2037993" y="5538073"/>
            <a:ext cx="10554414" cy="444341"/>
          </a:xfrm>
          <a:prstGeom prst="rect">
            <a:avLst/>
          </a:prstGeom>
          <a:noFill/>
          <a:ln/>
        </p:spPr>
        <p:txBody>
          <a:bodyPr wrap="none" rtlCol="0" anchor="t"/>
          <a:lstStyle/>
          <a:p>
            <a:pPr marL="0" indent="0" algn="ctr">
              <a:lnSpc>
                <a:spcPts val="3499"/>
              </a:lnSpc>
              <a:buNone/>
            </a:pPr>
            <a:r>
              <a:rPr lang="en-US" sz="2187" b="1" dirty="0">
                <a:solidFill>
                  <a:srgbClr val="DCD7E5"/>
                </a:solidFill>
                <a:latin typeface="Heebo" pitchFamily="34" charset="0"/>
                <a:ea typeface="Heebo" pitchFamily="34" charset="-122"/>
                <a:cs typeface="Heebo" pitchFamily="34" charset="-120"/>
              </a:rPr>
              <a:t>Theme</a:t>
            </a:r>
            <a:r>
              <a:rPr lang="en-US" sz="2187" dirty="0">
                <a:solidFill>
                  <a:srgbClr val="DCD7E5"/>
                </a:solidFill>
                <a:latin typeface="Heebo" pitchFamily="34" charset="0"/>
                <a:ea typeface="Heebo" pitchFamily="34" charset="-122"/>
                <a:cs typeface="Heebo" pitchFamily="34" charset="-120"/>
              </a:rPr>
              <a:t>: Application of AI in Education</a:t>
            </a:r>
            <a:endParaRPr lang="en-US" sz="2187" dirty="0"/>
          </a:p>
        </p:txBody>
      </p:sp>
      <p:sp>
        <p:nvSpPr>
          <p:cNvPr id="11" name="Text 8"/>
          <p:cNvSpPr/>
          <p:nvPr/>
        </p:nvSpPr>
        <p:spPr>
          <a:xfrm>
            <a:off x="2037993" y="6232327"/>
            <a:ext cx="10554414"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Heebo" pitchFamily="34" charset="0"/>
                <a:ea typeface="Heebo" pitchFamily="34" charset="-122"/>
                <a:cs typeface="Heebo" pitchFamily="34" charset="-120"/>
              </a:rPr>
              <a:t>Enhanced </a:t>
            </a:r>
            <a:r>
              <a:rPr lang="en-US" sz="2187" b="1" dirty="0">
                <a:solidFill>
                  <a:srgbClr val="DCD7E5"/>
                </a:solidFill>
                <a:latin typeface="Heebo" pitchFamily="34" charset="0"/>
                <a:ea typeface="Heebo" pitchFamily="34" charset="-122"/>
                <a:cs typeface="Heebo" pitchFamily="34" charset="-120"/>
              </a:rPr>
              <a:t>Automated Essay Grading</a:t>
            </a:r>
            <a:r>
              <a:rPr lang="en-US" sz="2187" dirty="0">
                <a:solidFill>
                  <a:srgbClr val="DCD7E5"/>
                </a:solidFill>
                <a:latin typeface="Heebo" pitchFamily="34" charset="0"/>
                <a:ea typeface="Heebo" pitchFamily="34" charset="-122"/>
                <a:cs typeface="Heebo" pitchFamily="34" charset="-120"/>
              </a:rPr>
              <a:t> with Explainability </a:t>
            </a:r>
            <a:endParaRPr lang="en-US" sz="2187" dirty="0"/>
          </a:p>
        </p:txBody>
      </p:sp>
      <p:sp>
        <p:nvSpPr>
          <p:cNvPr id="12" name="Text 9"/>
          <p:cNvSpPr/>
          <p:nvPr/>
        </p:nvSpPr>
        <p:spPr>
          <a:xfrm>
            <a:off x="2037993" y="6926580"/>
            <a:ext cx="10554414" cy="444341"/>
          </a:xfrm>
          <a:prstGeom prst="rect">
            <a:avLst/>
          </a:prstGeom>
          <a:noFill/>
          <a:ln/>
        </p:spPr>
        <p:txBody>
          <a:bodyPr wrap="none" rtlCol="0" anchor="t"/>
          <a:lstStyle/>
          <a:p>
            <a:pPr marL="0" indent="0" algn="ctr">
              <a:lnSpc>
                <a:spcPts val="3499"/>
              </a:lnSpc>
              <a:buNone/>
            </a:pPr>
            <a:r>
              <a:rPr lang="en-US" sz="2187" dirty="0">
                <a:solidFill>
                  <a:srgbClr val="DCD7E5"/>
                </a:solidFill>
                <a:latin typeface="Heebo" pitchFamily="34" charset="0"/>
                <a:ea typeface="Heebo" pitchFamily="34" charset="-122"/>
                <a:cs typeface="Heebo" pitchFamily="34" charset="-120"/>
              </a:rPr>
              <a:t>Goal: Develop an AI model that grades essays and provides explanations for the score.</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1447"/>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564117" y="2439850"/>
            <a:ext cx="6751083" cy="3349899"/>
          </a:xfrm>
          <a:prstGeom prst="rect">
            <a:avLst/>
          </a:prstGeom>
        </p:spPr>
      </p:pic>
      <p:sp>
        <p:nvSpPr>
          <p:cNvPr id="5" name="Text 1"/>
          <p:cNvSpPr/>
          <p:nvPr/>
        </p:nvSpPr>
        <p:spPr>
          <a:xfrm>
            <a:off x="7566184" y="329565"/>
            <a:ext cx="4498062" cy="399217"/>
          </a:xfrm>
          <a:prstGeom prst="rect">
            <a:avLst/>
          </a:prstGeom>
          <a:noFill/>
          <a:ln/>
        </p:spPr>
        <p:txBody>
          <a:bodyPr wrap="none" rtlCol="0" anchor="t"/>
          <a:lstStyle/>
          <a:p>
            <a:pPr marL="0" indent="0">
              <a:lnSpc>
                <a:spcPts val="3144"/>
              </a:lnSpc>
              <a:buNone/>
            </a:pPr>
            <a:r>
              <a:rPr lang="en-US" sz="1965" dirty="0">
                <a:solidFill>
                  <a:srgbClr val="DCD7E5"/>
                </a:solidFill>
                <a:latin typeface="Heebo" pitchFamily="34" charset="0"/>
                <a:ea typeface="Heebo" pitchFamily="34" charset="-122"/>
                <a:cs typeface="Heebo" pitchFamily="34" charset="-120"/>
              </a:rPr>
              <a:t>Why ensemble averaging?</a:t>
            </a:r>
            <a:endParaRPr lang="en-US" sz="1965" dirty="0"/>
          </a:p>
        </p:txBody>
      </p:sp>
      <p:sp>
        <p:nvSpPr>
          <p:cNvPr id="6" name="Text 2"/>
          <p:cNvSpPr/>
          <p:nvPr/>
        </p:nvSpPr>
        <p:spPr>
          <a:xfrm>
            <a:off x="7566184" y="762833"/>
            <a:ext cx="4498062" cy="255389"/>
          </a:xfrm>
          <a:prstGeom prst="rect">
            <a:avLst/>
          </a:prstGeom>
          <a:noFill/>
          <a:ln/>
        </p:spPr>
        <p:txBody>
          <a:bodyPr wrap="none" rtlCol="0" anchor="t"/>
          <a:lstStyle/>
          <a:p>
            <a:pPr marL="0" indent="0">
              <a:lnSpc>
                <a:spcPts val="2012"/>
              </a:lnSpc>
              <a:buNone/>
            </a:pPr>
            <a:r>
              <a:rPr lang="en-US" sz="1258" dirty="0">
                <a:solidFill>
                  <a:srgbClr val="DCD7E5"/>
                </a:solidFill>
                <a:latin typeface="Heebo" pitchFamily="34" charset="0"/>
                <a:ea typeface="Heebo" pitchFamily="34" charset="-122"/>
                <a:cs typeface="Heebo" pitchFamily="34" charset="-120"/>
              </a:rPr>
              <a:t>Ensemble averaging is used in this project for several reasons:</a:t>
            </a:r>
            <a:endParaRPr lang="en-US" sz="1258" dirty="0"/>
          </a:p>
        </p:txBody>
      </p:sp>
      <p:sp>
        <p:nvSpPr>
          <p:cNvPr id="7" name="Text 3"/>
          <p:cNvSpPr/>
          <p:nvPr/>
        </p:nvSpPr>
        <p:spPr>
          <a:xfrm>
            <a:off x="7821692" y="1189856"/>
            <a:ext cx="4242554" cy="1276945"/>
          </a:xfrm>
          <a:prstGeom prst="rect">
            <a:avLst/>
          </a:prstGeom>
          <a:noFill/>
          <a:ln/>
        </p:spPr>
        <p:txBody>
          <a:bodyPr wrap="square" rtlCol="0" anchor="t"/>
          <a:lstStyle/>
          <a:p>
            <a:pPr marL="342900" indent="-342900" algn="l">
              <a:lnSpc>
                <a:spcPts val="2012"/>
              </a:lnSpc>
              <a:buSzPct val="100000"/>
              <a:buFont typeface="+mj-lt"/>
              <a:buAutoNum type="arabicPeriod"/>
            </a:pPr>
            <a:r>
              <a:rPr lang="en-US" sz="1258" b="1" dirty="0">
                <a:solidFill>
                  <a:srgbClr val="DCD7E5"/>
                </a:solidFill>
                <a:latin typeface="Heebo" pitchFamily="34" charset="0"/>
                <a:ea typeface="Heebo" pitchFamily="34" charset="-122"/>
                <a:cs typeface="Heebo" pitchFamily="34" charset="-120"/>
              </a:rPr>
              <a:t>Overfitting</a:t>
            </a:r>
            <a:r>
              <a:rPr lang="en-US" sz="1258" dirty="0">
                <a:solidFill>
                  <a:srgbClr val="DCD7E5"/>
                </a:solidFill>
                <a:latin typeface="Heebo" pitchFamily="34" charset="0"/>
                <a:ea typeface="Heebo" pitchFamily="34" charset="-122"/>
                <a:cs typeface="Heebo" pitchFamily="34" charset="-120"/>
              </a:rPr>
              <a:t>: By averaging the predictions of two LSTM models, we reduce the risk of overfitting. Each model may learn different patterns or noise in the training data. Averaging their predictions helps to smooth out these differences and produce a more robust final prediction.</a:t>
            </a:r>
            <a:endParaRPr lang="en-US" sz="1258" dirty="0"/>
          </a:p>
        </p:txBody>
      </p:sp>
      <p:sp>
        <p:nvSpPr>
          <p:cNvPr id="8" name="Text 4"/>
          <p:cNvSpPr/>
          <p:nvPr/>
        </p:nvSpPr>
        <p:spPr>
          <a:xfrm>
            <a:off x="7814310" y="2815472"/>
            <a:ext cx="4242554" cy="1021556"/>
          </a:xfrm>
          <a:prstGeom prst="rect">
            <a:avLst/>
          </a:prstGeom>
          <a:noFill/>
          <a:ln/>
        </p:spPr>
        <p:txBody>
          <a:bodyPr wrap="square" rtlCol="0" anchor="t"/>
          <a:lstStyle/>
          <a:p>
            <a:pPr marL="342900" indent="-342900" algn="l">
              <a:lnSpc>
                <a:spcPts val="2012"/>
              </a:lnSpc>
              <a:buSzPct val="100000"/>
              <a:buFont typeface="+mj-lt"/>
              <a:buAutoNum type="arabicPeriod" startAt="2"/>
            </a:pPr>
            <a:r>
              <a:rPr lang="en-US" sz="1258" b="1" dirty="0">
                <a:solidFill>
                  <a:srgbClr val="DCD7E5"/>
                </a:solidFill>
                <a:latin typeface="Heebo" pitchFamily="34" charset="0"/>
                <a:ea typeface="Heebo" pitchFamily="34" charset="-122"/>
                <a:cs typeface="Heebo" pitchFamily="34" charset="-120"/>
              </a:rPr>
              <a:t>Reduction of Bias</a:t>
            </a:r>
            <a:r>
              <a:rPr lang="en-US" sz="1258" dirty="0">
                <a:solidFill>
                  <a:srgbClr val="DCD7E5"/>
                </a:solidFill>
                <a:latin typeface="Heebo" pitchFamily="34" charset="0"/>
                <a:ea typeface="Heebo" pitchFamily="34" charset="-122"/>
                <a:cs typeface="Heebo" pitchFamily="34" charset="-120"/>
              </a:rPr>
              <a:t>: Ensemble averaging helps to reduce bias by incorporating multiple models. Each model may have its biases or shortcomings, and averaging their predictions can mitigate these biases, leading to more accurate results.</a:t>
            </a:r>
            <a:endParaRPr lang="en-US" sz="1258" dirty="0"/>
          </a:p>
        </p:txBody>
      </p:sp>
      <p:sp>
        <p:nvSpPr>
          <p:cNvPr id="9" name="Text 5"/>
          <p:cNvSpPr/>
          <p:nvPr/>
        </p:nvSpPr>
        <p:spPr>
          <a:xfrm>
            <a:off x="7821692" y="4134163"/>
            <a:ext cx="4242554" cy="1276945"/>
          </a:xfrm>
          <a:prstGeom prst="rect">
            <a:avLst/>
          </a:prstGeom>
          <a:noFill/>
          <a:ln/>
        </p:spPr>
        <p:txBody>
          <a:bodyPr wrap="square" rtlCol="0" anchor="t"/>
          <a:lstStyle/>
          <a:p>
            <a:pPr marL="342900" indent="-342900" algn="l">
              <a:lnSpc>
                <a:spcPts val="2012"/>
              </a:lnSpc>
              <a:buSzPct val="100000"/>
              <a:buFont typeface="+mj-lt"/>
              <a:buAutoNum type="arabicPeriod" startAt="3"/>
            </a:pPr>
            <a:r>
              <a:rPr lang="en-US" sz="1258" b="1" dirty="0">
                <a:solidFill>
                  <a:srgbClr val="DCD7E5"/>
                </a:solidFill>
                <a:latin typeface="Heebo" pitchFamily="34" charset="0"/>
                <a:ea typeface="Heebo" pitchFamily="34" charset="-122"/>
                <a:cs typeface="Heebo" pitchFamily="34" charset="-120"/>
              </a:rPr>
              <a:t>Lack of Proper Training Data</a:t>
            </a:r>
            <a:r>
              <a:rPr lang="en-US" sz="1258" dirty="0">
                <a:solidFill>
                  <a:srgbClr val="DCD7E5"/>
                </a:solidFill>
                <a:latin typeface="Heebo" pitchFamily="34" charset="0"/>
                <a:ea typeface="Heebo" pitchFamily="34" charset="-122"/>
                <a:cs typeface="Heebo" pitchFamily="34" charset="-120"/>
              </a:rPr>
              <a:t>: Sometimes, the training data may not be representative enough, leading to models that do not generalize well to unseen data. By averaging predictions from multiple models trained on different subsets or variations of the data, we can compensate for this limitation.</a:t>
            </a:r>
            <a:endParaRPr lang="en-US" sz="1258" dirty="0"/>
          </a:p>
        </p:txBody>
      </p:sp>
      <p:sp>
        <p:nvSpPr>
          <p:cNvPr id="10" name="Text 6"/>
          <p:cNvSpPr/>
          <p:nvPr/>
        </p:nvSpPr>
        <p:spPr>
          <a:xfrm>
            <a:off x="7821692" y="5793682"/>
            <a:ext cx="4242554" cy="2043113"/>
          </a:xfrm>
          <a:prstGeom prst="rect">
            <a:avLst/>
          </a:prstGeom>
          <a:noFill/>
          <a:ln/>
        </p:spPr>
        <p:txBody>
          <a:bodyPr wrap="square" rtlCol="0" anchor="t"/>
          <a:lstStyle/>
          <a:p>
            <a:pPr marL="342900" indent="-342900" algn="l">
              <a:lnSpc>
                <a:spcPts val="2012"/>
              </a:lnSpc>
              <a:buSzPct val="100000"/>
              <a:buFont typeface="+mj-lt"/>
              <a:buAutoNum type="arabicPeriod" startAt="4"/>
            </a:pPr>
            <a:r>
              <a:rPr lang="en-US" sz="1258" b="1" dirty="0">
                <a:solidFill>
                  <a:srgbClr val="DCD7E5"/>
                </a:solidFill>
                <a:latin typeface="Heebo" pitchFamily="34" charset="0"/>
                <a:ea typeface="Heebo" pitchFamily="34" charset="-122"/>
                <a:cs typeface="Heebo" pitchFamily="34" charset="-120"/>
              </a:rPr>
              <a:t>Improved Performance</a:t>
            </a:r>
            <a:r>
              <a:rPr lang="en-US" sz="1258" dirty="0">
                <a:solidFill>
                  <a:srgbClr val="DCD7E5"/>
                </a:solidFill>
                <a:latin typeface="Heebo" pitchFamily="34" charset="0"/>
                <a:ea typeface="Heebo" pitchFamily="34" charset="-122"/>
                <a:cs typeface="Heebo" pitchFamily="34" charset="-120"/>
              </a:rPr>
              <a:t>: Ensemble averaging often leads to better performance compared to individual models. It leverages the diversity of the models to achieve higher accuracy and reliability in predictions. In summary, ensemble averaging is used to address overfitting, reduce bias, compensate for the lack of proper training data, and ultimately improve the overall performance and robustness of the essay grading system.</a:t>
            </a:r>
            <a:endParaRPr lang="en-US" sz="125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514118"/>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Feature Engineering and Preprocessing</a:t>
            </a:r>
            <a:endParaRPr lang="en-US" sz="4374" dirty="0"/>
          </a:p>
        </p:txBody>
      </p:sp>
      <p:sp>
        <p:nvSpPr>
          <p:cNvPr id="5" name="Text 2"/>
          <p:cNvSpPr/>
          <p:nvPr/>
        </p:nvSpPr>
        <p:spPr>
          <a:xfrm>
            <a:off x="2037993" y="3458289"/>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Word Embeddings</a:t>
            </a:r>
            <a:endParaRPr lang="en-US" sz="2187" dirty="0"/>
          </a:p>
        </p:txBody>
      </p:sp>
      <p:sp>
        <p:nvSpPr>
          <p:cNvPr id="6" name="Text 3"/>
          <p:cNvSpPr/>
          <p:nvPr/>
        </p:nvSpPr>
        <p:spPr>
          <a:xfrm>
            <a:off x="2037993" y="4027646"/>
            <a:ext cx="3156347"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We leverage pre-trained word embeddings to capture the semantic relationships between words in the essay text, providing a richer representation for the model to learn from.</a:t>
            </a:r>
            <a:endParaRPr lang="en-US" sz="1750" dirty="0"/>
          </a:p>
        </p:txBody>
      </p:sp>
      <p:sp>
        <p:nvSpPr>
          <p:cNvPr id="7" name="Text 4"/>
          <p:cNvSpPr/>
          <p:nvPr/>
        </p:nvSpPr>
        <p:spPr>
          <a:xfrm>
            <a:off x="5743932" y="3458289"/>
            <a:ext cx="2866787"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Batch Normalization</a:t>
            </a:r>
            <a:endParaRPr lang="en-US" sz="2187" dirty="0"/>
          </a:p>
        </p:txBody>
      </p:sp>
      <p:sp>
        <p:nvSpPr>
          <p:cNvPr id="8" name="Text 5"/>
          <p:cNvSpPr/>
          <p:nvPr/>
        </p:nvSpPr>
        <p:spPr>
          <a:xfrm>
            <a:off x="5743932" y="4027646"/>
            <a:ext cx="3156347"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Batch normalization is employed to improve the training stability and convergence of our neural network, ensuring robust and consistent performance.</a:t>
            </a:r>
            <a:endParaRPr lang="en-US" sz="1750" dirty="0"/>
          </a:p>
        </p:txBody>
      </p:sp>
      <p:sp>
        <p:nvSpPr>
          <p:cNvPr id="9" name="Text 6"/>
          <p:cNvSpPr/>
          <p:nvPr/>
        </p:nvSpPr>
        <p:spPr>
          <a:xfrm>
            <a:off x="9449872" y="3458289"/>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Regularization</a:t>
            </a:r>
            <a:endParaRPr lang="en-US" sz="2187" dirty="0"/>
          </a:p>
        </p:txBody>
      </p:sp>
      <p:sp>
        <p:nvSpPr>
          <p:cNvPr id="10" name="Text 7"/>
          <p:cNvSpPr/>
          <p:nvPr/>
        </p:nvSpPr>
        <p:spPr>
          <a:xfrm>
            <a:off x="9449872" y="4027646"/>
            <a:ext cx="3156347"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To prevent overfitting, we implement various regularization techniques, such as dropout and L2 regularization, ensuring the model generalizes well to unseen data.</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996910"/>
            <a:ext cx="8308658"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Model Training and Validation</a:t>
            </a:r>
            <a:endParaRPr lang="en-US" sz="4374" dirty="0"/>
          </a:p>
        </p:txBody>
      </p:sp>
      <p:sp>
        <p:nvSpPr>
          <p:cNvPr id="5" name="Shape 2"/>
          <p:cNvSpPr/>
          <p:nvPr/>
        </p:nvSpPr>
        <p:spPr>
          <a:xfrm>
            <a:off x="7293054" y="2135624"/>
            <a:ext cx="44410" cy="5096947"/>
          </a:xfrm>
          <a:prstGeom prst="roundRect">
            <a:avLst>
              <a:gd name="adj" fmla="val 225151"/>
            </a:avLst>
          </a:prstGeom>
          <a:solidFill>
            <a:srgbClr val="552C86"/>
          </a:solidFill>
          <a:ln/>
        </p:spPr>
      </p:sp>
      <p:sp>
        <p:nvSpPr>
          <p:cNvPr id="6" name="Shape 3"/>
          <p:cNvSpPr/>
          <p:nvPr/>
        </p:nvSpPr>
        <p:spPr>
          <a:xfrm>
            <a:off x="6287631" y="2536924"/>
            <a:ext cx="777597" cy="44410"/>
          </a:xfrm>
          <a:prstGeom prst="roundRect">
            <a:avLst>
              <a:gd name="adj" fmla="val 225151"/>
            </a:avLst>
          </a:prstGeom>
          <a:solidFill>
            <a:srgbClr val="552C86"/>
          </a:solidFill>
          <a:ln/>
        </p:spPr>
      </p:sp>
      <p:sp>
        <p:nvSpPr>
          <p:cNvPr id="7" name="Shape 4"/>
          <p:cNvSpPr/>
          <p:nvPr/>
        </p:nvSpPr>
        <p:spPr>
          <a:xfrm>
            <a:off x="7065228" y="2309217"/>
            <a:ext cx="499943" cy="499943"/>
          </a:xfrm>
          <a:prstGeom prst="roundRect">
            <a:avLst>
              <a:gd name="adj" fmla="val 20000"/>
            </a:avLst>
          </a:prstGeom>
          <a:noFill/>
          <a:ln w="7620">
            <a:solidFill>
              <a:srgbClr val="552C86"/>
            </a:solidFill>
            <a:prstDash val="solid"/>
          </a:ln>
        </p:spPr>
      </p:sp>
      <p:sp>
        <p:nvSpPr>
          <p:cNvPr id="8" name="Text 5"/>
          <p:cNvSpPr/>
          <p:nvPr/>
        </p:nvSpPr>
        <p:spPr>
          <a:xfrm>
            <a:off x="7255014" y="2350889"/>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6"/>
          <p:cNvSpPr/>
          <p:nvPr/>
        </p:nvSpPr>
        <p:spPr>
          <a:xfrm>
            <a:off x="3303746" y="2357795"/>
            <a:ext cx="2789396" cy="347186"/>
          </a:xfrm>
          <a:prstGeom prst="rect">
            <a:avLst/>
          </a:prstGeom>
          <a:noFill/>
          <a:ln/>
        </p:spPr>
        <p:txBody>
          <a:bodyPr wrap="none" rtlCol="0" anchor="t"/>
          <a:lstStyle/>
          <a:p>
            <a:pPr marL="0" indent="0" algn="r">
              <a:lnSpc>
                <a:spcPts val="2734"/>
              </a:lnSpc>
              <a:buNone/>
            </a:pPr>
            <a:r>
              <a:rPr lang="en-US" sz="2187" dirty="0">
                <a:solidFill>
                  <a:srgbClr val="DCD7E5"/>
                </a:solidFill>
                <a:latin typeface="Montserrat" pitchFamily="34" charset="0"/>
                <a:ea typeface="Montserrat" pitchFamily="34" charset="-122"/>
                <a:cs typeface="Montserrat" pitchFamily="34" charset="-120"/>
              </a:rPr>
              <a:t>Dataset Preparation</a:t>
            </a:r>
            <a:endParaRPr lang="en-US" sz="2187" dirty="0"/>
          </a:p>
        </p:txBody>
      </p:sp>
      <p:sp>
        <p:nvSpPr>
          <p:cNvPr id="10" name="Text 7"/>
          <p:cNvSpPr/>
          <p:nvPr/>
        </p:nvSpPr>
        <p:spPr>
          <a:xfrm>
            <a:off x="2037993" y="2838212"/>
            <a:ext cx="4055150" cy="1421606"/>
          </a:xfrm>
          <a:prstGeom prst="rect">
            <a:avLst/>
          </a:prstGeom>
          <a:noFill/>
          <a:ln/>
        </p:spPr>
        <p:txBody>
          <a:bodyPr wrap="square" rtlCol="0" anchor="t"/>
          <a:lstStyle/>
          <a:p>
            <a:pPr marL="0" indent="0" algn="r">
              <a:lnSpc>
                <a:spcPts val="2799"/>
              </a:lnSpc>
              <a:buNone/>
            </a:pPr>
            <a:r>
              <a:rPr lang="en-US" sz="1750" dirty="0">
                <a:solidFill>
                  <a:srgbClr val="DCD7E5"/>
                </a:solidFill>
                <a:latin typeface="Heebo" pitchFamily="34" charset="0"/>
                <a:ea typeface="Heebo" pitchFamily="34" charset="-122"/>
                <a:cs typeface="Heebo" pitchFamily="34" charset="-120"/>
              </a:rPr>
              <a:t>We carefully curate a diverse dataset of annotated essays, ensuring a robust and representative sample for model training and evaluation.</a:t>
            </a:r>
            <a:endParaRPr lang="en-US" sz="1750" dirty="0"/>
          </a:p>
        </p:txBody>
      </p:sp>
      <p:sp>
        <p:nvSpPr>
          <p:cNvPr id="11" name="Shape 8"/>
          <p:cNvSpPr/>
          <p:nvPr/>
        </p:nvSpPr>
        <p:spPr>
          <a:xfrm>
            <a:off x="7565172" y="3647777"/>
            <a:ext cx="777597" cy="44410"/>
          </a:xfrm>
          <a:prstGeom prst="roundRect">
            <a:avLst>
              <a:gd name="adj" fmla="val 225151"/>
            </a:avLst>
          </a:prstGeom>
          <a:solidFill>
            <a:srgbClr val="552C86"/>
          </a:solidFill>
          <a:ln/>
        </p:spPr>
      </p:sp>
      <p:sp>
        <p:nvSpPr>
          <p:cNvPr id="12" name="Shape 9"/>
          <p:cNvSpPr/>
          <p:nvPr/>
        </p:nvSpPr>
        <p:spPr>
          <a:xfrm>
            <a:off x="7065228" y="3420070"/>
            <a:ext cx="499943" cy="499943"/>
          </a:xfrm>
          <a:prstGeom prst="roundRect">
            <a:avLst>
              <a:gd name="adj" fmla="val 20000"/>
            </a:avLst>
          </a:prstGeom>
          <a:noFill/>
          <a:ln w="7620">
            <a:solidFill>
              <a:srgbClr val="552C86"/>
            </a:solidFill>
            <a:prstDash val="solid"/>
          </a:ln>
        </p:spPr>
      </p:sp>
      <p:sp>
        <p:nvSpPr>
          <p:cNvPr id="13" name="Text 10"/>
          <p:cNvSpPr/>
          <p:nvPr/>
        </p:nvSpPr>
        <p:spPr>
          <a:xfrm>
            <a:off x="7220486" y="346174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4" name="Text 11"/>
          <p:cNvSpPr/>
          <p:nvPr/>
        </p:nvSpPr>
        <p:spPr>
          <a:xfrm>
            <a:off x="8537258" y="3468648"/>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Model Architecture</a:t>
            </a:r>
            <a:endParaRPr lang="en-US" sz="2187" dirty="0"/>
          </a:p>
        </p:txBody>
      </p:sp>
      <p:sp>
        <p:nvSpPr>
          <p:cNvPr id="15" name="Text 12"/>
          <p:cNvSpPr/>
          <p:nvPr/>
        </p:nvSpPr>
        <p:spPr>
          <a:xfrm>
            <a:off x="8537258" y="3949065"/>
            <a:ext cx="4055150"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Our essay grading model consists of two parallel BiLSTM networks, one with an attention mechanism and one without, to explore the impact of attention on the grading performance.</a:t>
            </a:r>
            <a:endParaRPr lang="en-US" sz="1750" dirty="0"/>
          </a:p>
        </p:txBody>
      </p:sp>
      <p:sp>
        <p:nvSpPr>
          <p:cNvPr id="16" name="Shape 13"/>
          <p:cNvSpPr/>
          <p:nvPr/>
        </p:nvSpPr>
        <p:spPr>
          <a:xfrm>
            <a:off x="6287631" y="5109746"/>
            <a:ext cx="777597" cy="44410"/>
          </a:xfrm>
          <a:prstGeom prst="roundRect">
            <a:avLst>
              <a:gd name="adj" fmla="val 225151"/>
            </a:avLst>
          </a:prstGeom>
          <a:solidFill>
            <a:srgbClr val="552C86"/>
          </a:solidFill>
          <a:ln/>
        </p:spPr>
      </p:sp>
      <p:sp>
        <p:nvSpPr>
          <p:cNvPr id="17" name="Shape 14"/>
          <p:cNvSpPr/>
          <p:nvPr/>
        </p:nvSpPr>
        <p:spPr>
          <a:xfrm>
            <a:off x="7065228" y="4882039"/>
            <a:ext cx="499943" cy="499943"/>
          </a:xfrm>
          <a:prstGeom prst="roundRect">
            <a:avLst>
              <a:gd name="adj" fmla="val 20000"/>
            </a:avLst>
          </a:prstGeom>
          <a:noFill/>
          <a:ln w="7620">
            <a:solidFill>
              <a:srgbClr val="552C86"/>
            </a:solidFill>
            <a:prstDash val="solid"/>
          </a:ln>
        </p:spPr>
      </p:sp>
      <p:sp>
        <p:nvSpPr>
          <p:cNvPr id="18" name="Text 15"/>
          <p:cNvSpPr/>
          <p:nvPr/>
        </p:nvSpPr>
        <p:spPr>
          <a:xfrm>
            <a:off x="7221200" y="4923711"/>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9" name="Text 16"/>
          <p:cNvSpPr/>
          <p:nvPr/>
        </p:nvSpPr>
        <p:spPr>
          <a:xfrm>
            <a:off x="3207663" y="4930616"/>
            <a:ext cx="2885480" cy="347186"/>
          </a:xfrm>
          <a:prstGeom prst="rect">
            <a:avLst/>
          </a:prstGeom>
          <a:noFill/>
          <a:ln/>
        </p:spPr>
        <p:txBody>
          <a:bodyPr wrap="none" rtlCol="0" anchor="t"/>
          <a:lstStyle/>
          <a:p>
            <a:pPr marL="0" indent="0" algn="r">
              <a:lnSpc>
                <a:spcPts val="2734"/>
              </a:lnSpc>
              <a:buNone/>
            </a:pPr>
            <a:r>
              <a:rPr lang="en-US" sz="2187" dirty="0">
                <a:solidFill>
                  <a:srgbClr val="DCD7E5"/>
                </a:solidFill>
                <a:latin typeface="Montserrat" pitchFamily="34" charset="0"/>
                <a:ea typeface="Montserrat" pitchFamily="34" charset="-122"/>
                <a:cs typeface="Montserrat" pitchFamily="34" charset="-120"/>
              </a:rPr>
              <a:t>Ensemble Averaging</a:t>
            </a:r>
            <a:endParaRPr lang="en-US" sz="2187" dirty="0"/>
          </a:p>
        </p:txBody>
      </p:sp>
      <p:sp>
        <p:nvSpPr>
          <p:cNvPr id="20" name="Text 17"/>
          <p:cNvSpPr/>
          <p:nvPr/>
        </p:nvSpPr>
        <p:spPr>
          <a:xfrm>
            <a:off x="2037993" y="5411033"/>
            <a:ext cx="4055150" cy="1421606"/>
          </a:xfrm>
          <a:prstGeom prst="rect">
            <a:avLst/>
          </a:prstGeom>
          <a:noFill/>
          <a:ln/>
        </p:spPr>
        <p:txBody>
          <a:bodyPr wrap="square" rtlCol="0" anchor="t"/>
          <a:lstStyle/>
          <a:p>
            <a:pPr marL="0" indent="0" algn="r">
              <a:lnSpc>
                <a:spcPts val="2799"/>
              </a:lnSpc>
              <a:buNone/>
            </a:pPr>
            <a:r>
              <a:rPr lang="en-US" sz="1750" dirty="0">
                <a:solidFill>
                  <a:srgbClr val="DCD7E5"/>
                </a:solidFill>
                <a:latin typeface="Heebo" pitchFamily="34" charset="0"/>
                <a:ea typeface="Heebo" pitchFamily="34" charset="-122"/>
                <a:cs typeface="Heebo" pitchFamily="34" charset="-120"/>
              </a:rPr>
              <a:t>To further improve the model's reliability, we employ ensemble averaging, combining the outputs of the two BiLSTM models to produce the final essay grade.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827961"/>
            <a:ext cx="7130653"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Interpreting Essay Grades</a:t>
            </a:r>
            <a:endParaRPr lang="en-US" sz="4374" dirty="0"/>
          </a:p>
        </p:txBody>
      </p:sp>
      <p:pic>
        <p:nvPicPr>
          <p:cNvPr id="6" name="Image 2" descr="preencoded.png"/>
          <p:cNvPicPr>
            <a:picLocks noChangeAspect="1"/>
          </p:cNvPicPr>
          <p:nvPr/>
        </p:nvPicPr>
        <p:blipFill>
          <a:blip r:embed="rId5"/>
          <a:stretch>
            <a:fillRect/>
          </a:stretch>
        </p:blipFill>
        <p:spPr>
          <a:xfrm>
            <a:off x="833199" y="1855589"/>
            <a:ext cx="1110972" cy="1990963"/>
          </a:xfrm>
          <a:prstGeom prst="rect">
            <a:avLst/>
          </a:prstGeom>
        </p:spPr>
      </p:pic>
      <p:sp>
        <p:nvSpPr>
          <p:cNvPr id="7" name="Text 2"/>
          <p:cNvSpPr/>
          <p:nvPr/>
        </p:nvSpPr>
        <p:spPr>
          <a:xfrm>
            <a:off x="2277428" y="2077760"/>
            <a:ext cx="294239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Gemini Explainability</a:t>
            </a:r>
            <a:endParaRPr lang="en-US" sz="2187" dirty="0"/>
          </a:p>
        </p:txBody>
      </p:sp>
      <p:sp>
        <p:nvSpPr>
          <p:cNvPr id="8" name="Text 3"/>
          <p:cNvSpPr/>
          <p:nvPr/>
        </p:nvSpPr>
        <p:spPr>
          <a:xfrm>
            <a:off x="2277428" y="2558177"/>
            <a:ext cx="7862173"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Gemini framework provides a detailed breakdown of the factors contributing to the assigned essay grade, enabling instructors and students to understand the underlying rationale.</a:t>
            </a:r>
            <a:endParaRPr lang="en-US" sz="1750" dirty="0"/>
          </a:p>
        </p:txBody>
      </p:sp>
      <p:pic>
        <p:nvPicPr>
          <p:cNvPr id="9" name="Image 3" descr="preencoded.png"/>
          <p:cNvPicPr>
            <a:picLocks noChangeAspect="1"/>
          </p:cNvPicPr>
          <p:nvPr/>
        </p:nvPicPr>
        <p:blipFill>
          <a:blip r:embed="rId6"/>
          <a:stretch>
            <a:fillRect/>
          </a:stretch>
        </p:blipFill>
        <p:spPr>
          <a:xfrm>
            <a:off x="833199" y="3846552"/>
            <a:ext cx="1110972" cy="1777484"/>
          </a:xfrm>
          <a:prstGeom prst="rect">
            <a:avLst/>
          </a:prstGeom>
        </p:spPr>
      </p:pic>
      <p:sp>
        <p:nvSpPr>
          <p:cNvPr id="10" name="Text 4"/>
          <p:cNvSpPr/>
          <p:nvPr/>
        </p:nvSpPr>
        <p:spPr>
          <a:xfrm>
            <a:off x="2277428" y="4068723"/>
            <a:ext cx="3216354"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Highlighting Strengths</a:t>
            </a:r>
            <a:endParaRPr lang="en-US" sz="2187" dirty="0"/>
          </a:p>
        </p:txBody>
      </p:sp>
      <p:sp>
        <p:nvSpPr>
          <p:cNvPr id="11" name="Text 5"/>
          <p:cNvSpPr/>
          <p:nvPr/>
        </p:nvSpPr>
        <p:spPr>
          <a:xfrm>
            <a:off x="2277428" y="4549140"/>
            <a:ext cx="7862173"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Gemini identifies the specific aspects of the essay that were executed well, allowing students to build on their strengths and continue improving.</a:t>
            </a:r>
            <a:endParaRPr lang="en-US" sz="1750" dirty="0"/>
          </a:p>
        </p:txBody>
      </p:sp>
      <p:pic>
        <p:nvPicPr>
          <p:cNvPr id="12" name="Image 4" descr="preencoded.png"/>
          <p:cNvPicPr>
            <a:picLocks noChangeAspect="1"/>
          </p:cNvPicPr>
          <p:nvPr/>
        </p:nvPicPr>
        <p:blipFill>
          <a:blip r:embed="rId7"/>
          <a:stretch>
            <a:fillRect/>
          </a:stretch>
        </p:blipFill>
        <p:spPr>
          <a:xfrm>
            <a:off x="833199" y="5624036"/>
            <a:ext cx="1110972" cy="1777484"/>
          </a:xfrm>
          <a:prstGeom prst="rect">
            <a:avLst/>
          </a:prstGeom>
        </p:spPr>
      </p:pic>
      <p:sp>
        <p:nvSpPr>
          <p:cNvPr id="13" name="Text 6"/>
          <p:cNvSpPr/>
          <p:nvPr/>
        </p:nvSpPr>
        <p:spPr>
          <a:xfrm>
            <a:off x="2277428" y="5846207"/>
            <a:ext cx="3360777"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Addressing Weaknesses</a:t>
            </a:r>
            <a:endParaRPr lang="en-US" sz="2187" dirty="0"/>
          </a:p>
        </p:txBody>
      </p:sp>
      <p:sp>
        <p:nvSpPr>
          <p:cNvPr id="14" name="Text 7"/>
          <p:cNvSpPr/>
          <p:nvPr/>
        </p:nvSpPr>
        <p:spPr>
          <a:xfrm>
            <a:off x="2277428" y="6326624"/>
            <a:ext cx="7862173"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Similarly, Gemini pinpoints the areas where the essay could be strengthened, guiding students in their revision efforts and targeted skill development.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4537710" y="2426851"/>
            <a:ext cx="5554980" cy="694373"/>
          </a:xfrm>
          <a:prstGeom prst="rect">
            <a:avLst/>
          </a:prstGeom>
          <a:noFill/>
          <a:ln/>
        </p:spPr>
        <p:txBody>
          <a:bodyPr wrap="none" rtlCol="0" anchor="t"/>
          <a:lstStyle/>
          <a:p>
            <a:pPr marL="0" indent="0" algn="ctr">
              <a:lnSpc>
                <a:spcPts val="5468"/>
              </a:lnSpc>
              <a:buNone/>
            </a:pPr>
            <a:r>
              <a:rPr lang="en-US" sz="4374" dirty="0">
                <a:solidFill>
                  <a:srgbClr val="F2F0F4"/>
                </a:solidFill>
                <a:latin typeface="Montserrat" pitchFamily="34" charset="0"/>
                <a:ea typeface="Montserrat" pitchFamily="34" charset="-122"/>
                <a:cs typeface="Montserrat" pitchFamily="34" charset="-120"/>
              </a:rPr>
              <a:t>Demonstration:</a:t>
            </a:r>
            <a:endParaRPr lang="en-US" sz="4374" dirty="0"/>
          </a:p>
        </p:txBody>
      </p:sp>
      <p:pic>
        <p:nvPicPr>
          <p:cNvPr id="5" name="Image 1" descr="preencoded.png">
            <a:hlinkClick r:id="rId4"/>
          </p:cNvPr>
          <p:cNvPicPr>
            <a:picLocks noChangeAspect="1"/>
          </p:cNvPicPr>
          <p:nvPr/>
        </p:nvPicPr>
        <p:blipFill>
          <a:blip r:embed="rId5"/>
          <a:stretch>
            <a:fillRect/>
          </a:stretch>
        </p:blipFill>
        <p:spPr>
          <a:xfrm>
            <a:off x="2037993" y="3565565"/>
            <a:ext cx="10554414" cy="22371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781050"/>
            <a:ext cx="93064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 and Future Directions</a:t>
            </a:r>
            <a:endParaRPr lang="en-US" sz="4374" dirty="0"/>
          </a:p>
        </p:txBody>
      </p:sp>
      <p:sp>
        <p:nvSpPr>
          <p:cNvPr id="6" name="Shape 2"/>
          <p:cNvSpPr/>
          <p:nvPr/>
        </p:nvSpPr>
        <p:spPr>
          <a:xfrm>
            <a:off x="4490799" y="2503051"/>
            <a:ext cx="4542115" cy="2717006"/>
          </a:xfrm>
          <a:prstGeom prst="roundRect">
            <a:avLst>
              <a:gd name="adj" fmla="val 3680"/>
            </a:avLst>
          </a:prstGeom>
          <a:noFill/>
          <a:ln w="7620">
            <a:solidFill>
              <a:srgbClr val="552C86"/>
            </a:solidFill>
            <a:prstDash val="solid"/>
          </a:ln>
        </p:spPr>
      </p:sp>
      <p:sp>
        <p:nvSpPr>
          <p:cNvPr id="7" name="Text 3"/>
          <p:cNvSpPr/>
          <p:nvPr/>
        </p:nvSpPr>
        <p:spPr>
          <a:xfrm>
            <a:off x="4720590" y="2732842"/>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Holistic Approach</a:t>
            </a:r>
            <a:endParaRPr lang="en-US" sz="2187" dirty="0"/>
          </a:p>
        </p:txBody>
      </p:sp>
      <p:sp>
        <p:nvSpPr>
          <p:cNvPr id="8" name="Text 4"/>
          <p:cNvSpPr/>
          <p:nvPr/>
        </p:nvSpPr>
        <p:spPr>
          <a:xfrm>
            <a:off x="4720590" y="3213259"/>
            <a:ext cx="4082534"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Our comprehensive essay grading model, leveraging BiLSTM architecture and Gemini explainability, provides a robust and insightful tool for evaluating written work.</a:t>
            </a:r>
            <a:endParaRPr lang="en-US" sz="1750" dirty="0"/>
          </a:p>
        </p:txBody>
      </p:sp>
      <p:sp>
        <p:nvSpPr>
          <p:cNvPr id="9" name="Shape 5"/>
          <p:cNvSpPr/>
          <p:nvPr/>
        </p:nvSpPr>
        <p:spPr>
          <a:xfrm>
            <a:off x="9255085" y="2503051"/>
            <a:ext cx="4542115" cy="2717006"/>
          </a:xfrm>
          <a:prstGeom prst="roundRect">
            <a:avLst>
              <a:gd name="adj" fmla="val 3680"/>
            </a:avLst>
          </a:prstGeom>
          <a:noFill/>
          <a:ln w="7620">
            <a:solidFill>
              <a:srgbClr val="552C86"/>
            </a:solidFill>
            <a:prstDash val="solid"/>
          </a:ln>
        </p:spPr>
      </p:sp>
      <p:sp>
        <p:nvSpPr>
          <p:cNvPr id="10" name="Text 6"/>
          <p:cNvSpPr/>
          <p:nvPr/>
        </p:nvSpPr>
        <p:spPr>
          <a:xfrm>
            <a:off x="9484876" y="2732842"/>
            <a:ext cx="360676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Continuous Improvement</a:t>
            </a:r>
            <a:endParaRPr lang="en-US" sz="2187" dirty="0"/>
          </a:p>
        </p:txBody>
      </p:sp>
      <p:sp>
        <p:nvSpPr>
          <p:cNvPr id="11" name="Text 7"/>
          <p:cNvSpPr/>
          <p:nvPr/>
        </p:nvSpPr>
        <p:spPr>
          <a:xfrm>
            <a:off x="9484876" y="3213259"/>
            <a:ext cx="408253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By incorporating feedback and iterative refinements, we aim to further enhance the accuracy, reliability, and transparency of the essay grading system.</a:t>
            </a:r>
            <a:endParaRPr lang="en-US" sz="1750" dirty="0"/>
          </a:p>
        </p:txBody>
      </p:sp>
      <p:sp>
        <p:nvSpPr>
          <p:cNvPr id="12" name="Shape 8"/>
          <p:cNvSpPr/>
          <p:nvPr/>
        </p:nvSpPr>
        <p:spPr>
          <a:xfrm>
            <a:off x="4490799" y="5442228"/>
            <a:ext cx="9306401" cy="2006203"/>
          </a:xfrm>
          <a:prstGeom prst="roundRect">
            <a:avLst>
              <a:gd name="adj" fmla="val 4984"/>
            </a:avLst>
          </a:prstGeom>
          <a:noFill/>
          <a:ln w="7620">
            <a:solidFill>
              <a:srgbClr val="552C86"/>
            </a:solidFill>
            <a:prstDash val="solid"/>
          </a:ln>
        </p:spPr>
      </p:sp>
      <p:sp>
        <p:nvSpPr>
          <p:cNvPr id="13" name="Text 9"/>
          <p:cNvSpPr/>
          <p:nvPr/>
        </p:nvSpPr>
        <p:spPr>
          <a:xfrm>
            <a:off x="4720590" y="5672018"/>
            <a:ext cx="3197781"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Expanding Capabilities</a:t>
            </a:r>
            <a:endParaRPr lang="en-US" sz="2187" dirty="0"/>
          </a:p>
        </p:txBody>
      </p:sp>
      <p:sp>
        <p:nvSpPr>
          <p:cNvPr id="14" name="Text 10"/>
          <p:cNvSpPr/>
          <p:nvPr/>
        </p:nvSpPr>
        <p:spPr>
          <a:xfrm>
            <a:off x="4720590" y="6152436"/>
            <a:ext cx="8846820"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 the future, we plan to explore the integration of additional techniques, such as multimodal learning, to expand the model's capabilities and unlock new possibilities in essay assessment.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8" y="1928878"/>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Explainable Essay Grading Model: A Holistic Approach</a:t>
            </a:r>
          </a:p>
          <a:p>
            <a:pPr marL="0" indent="0">
              <a:lnSpc>
                <a:spcPts val="5468"/>
              </a:lnSpc>
              <a:buNone/>
            </a:pP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 This presentation will explore the development of a comprehensive essay grading model, leveraging cutting-edge techniques such as bidirectional LSTM and Gemini for enhanced explainability. We'll delve into the key components, from feature engineering to model training, culminating in a robust system that provides detailed insights into the grading process.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062639"/>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Bidirectional LSTM Architecture</a:t>
            </a:r>
            <a:endParaRPr lang="en-US" sz="4374" dirty="0"/>
          </a:p>
        </p:txBody>
      </p:sp>
      <p:sp>
        <p:nvSpPr>
          <p:cNvPr id="6" name="Text 2"/>
          <p:cNvSpPr/>
          <p:nvPr/>
        </p:nvSpPr>
        <p:spPr>
          <a:xfrm>
            <a:off x="6319599" y="3784640"/>
            <a:ext cx="7477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 The foundation of our essay grading model is a bidirectional Long Short-Term Memory (BiLSTM) network. By processing the essay text in both forward and backward directions, the BiLSTM captures the nuanced contextual relationships within the written work, enabling a more holistic understanding of the content.</a:t>
            </a:r>
            <a:endParaRPr lang="en-US" sz="1750" dirty="0"/>
          </a:p>
        </p:txBody>
      </p:sp>
      <p:sp>
        <p:nvSpPr>
          <p:cNvPr id="7" name="Text 3"/>
          <p:cNvSpPr/>
          <p:nvPr/>
        </p:nvSpPr>
        <p:spPr>
          <a:xfrm>
            <a:off x="6319599" y="5811560"/>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424464"/>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Architecture:</a:t>
            </a:r>
            <a:endParaRPr lang="en-US" sz="2187" dirty="0"/>
          </a:p>
        </p:txBody>
      </p:sp>
      <p:sp>
        <p:nvSpPr>
          <p:cNvPr id="5" name="Text 2"/>
          <p:cNvSpPr/>
          <p:nvPr/>
        </p:nvSpPr>
        <p:spPr>
          <a:xfrm>
            <a:off x="2037993" y="1993821"/>
            <a:ext cx="5006221" cy="4833461"/>
          </a:xfrm>
          <a:prstGeom prst="rect">
            <a:avLst/>
          </a:prstGeom>
          <a:noFill/>
          <a:ln/>
        </p:spPr>
        <p:txBody>
          <a:bodyPr wrap="square" rtlCol="0" anchor="t"/>
          <a:lstStyle/>
          <a:p>
            <a:pPr marL="0" indent="0">
              <a:lnSpc>
                <a:spcPts val="2239"/>
              </a:lnSpc>
              <a:buNone/>
            </a:pPr>
            <a:r>
              <a:rPr lang="en-US" sz="1400" dirty="0">
                <a:solidFill>
                  <a:srgbClr val="DCD7E5"/>
                </a:solidFill>
                <a:latin typeface="Heebo" pitchFamily="34" charset="0"/>
                <a:ea typeface="Heebo" pitchFamily="34" charset="-122"/>
                <a:cs typeface="Heebo" pitchFamily="34" charset="-120"/>
              </a:rPr>
              <a:t>Bidirectional Long Short-Term Memory (Bi-LSTM) is a type of recurrent neural network architecture that consists of two LSTM layers, each processing input sequences in opposite directions. This bidirectional nature allows the model to capture both past and future context information, enabling it to better understand temporal dependencies in sequential data. In this architecture, the input sequence is fed into two separate LSTM layers: one processes the sequence from the beginning to the end, while the other processes it in reverse order. The outputs of these two LSTM layers are then concatenated or combined in some way before being passed to subsequent layers. By leveraging information from both past and future contexts, Bi-LSTM effectively captures long-range dependencies and has been widely used in tasks such as natural language processing, speech recognition, and time series analysis. Its ability to model bidirectional context makes it a powerful tool for sequential data processing tasks.</a:t>
            </a:r>
            <a:endParaRPr lang="en-US" sz="1400" dirty="0"/>
          </a:p>
        </p:txBody>
      </p:sp>
      <p:pic>
        <p:nvPicPr>
          <p:cNvPr id="6" name="Image 1" descr="preencoded.png"/>
          <p:cNvPicPr>
            <a:picLocks noChangeAspect="1"/>
          </p:cNvPicPr>
          <p:nvPr/>
        </p:nvPicPr>
        <p:blipFill>
          <a:blip r:embed="rId4"/>
          <a:stretch>
            <a:fillRect/>
          </a:stretch>
        </p:blipFill>
        <p:spPr>
          <a:xfrm>
            <a:off x="7593806" y="2787968"/>
            <a:ext cx="5006221" cy="26534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821180"/>
            <a:ext cx="797313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Our Solution to the Problem:</a:t>
            </a:r>
            <a:endParaRPr lang="en-US" sz="4374" dirty="0"/>
          </a:p>
        </p:txBody>
      </p:sp>
      <p:sp>
        <p:nvSpPr>
          <p:cNvPr id="5" name="Text 2"/>
          <p:cNvSpPr/>
          <p:nvPr/>
        </p:nvSpPr>
        <p:spPr>
          <a:xfrm>
            <a:off x="2037993" y="2959894"/>
            <a:ext cx="10554414"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proposed solution addresses the challenge of subjective marking of essays by developing a machine learning model to automate the grading process. The problem with subjective marking lies in its inconsistency and subjectivity, which can lead to unfair evaluations and hinder students' self-improvement. This model aims to provide a standardized and objective grading system that ensures fairness and enables students to receive constructive feedback for their essays.</a:t>
            </a:r>
            <a:endParaRPr lang="en-US" sz="1750" dirty="0"/>
          </a:p>
        </p:txBody>
      </p:sp>
      <p:sp>
        <p:nvSpPr>
          <p:cNvPr id="6" name="Text 3"/>
          <p:cNvSpPr/>
          <p:nvPr/>
        </p:nvSpPr>
        <p:spPr>
          <a:xfrm>
            <a:off x="2037993" y="4986814"/>
            <a:ext cx="1055441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scope of the project includes implementing Long Short-Term Memory (LSTM) neural networks with Word2Vec embeddings to predict essay scores based on content and language. The target audience comprises educators, students, and educational institutions seeking a reliable and efficient method for grading essays, promoting self-improvement, and enhancing the learning experience.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5" name="Image 2" descr="preencoded.png"/>
          <p:cNvPicPr>
            <a:picLocks noChangeAspect="1"/>
          </p:cNvPicPr>
          <p:nvPr/>
        </p:nvPicPr>
        <p:blipFill>
          <a:blip r:embed="rId4"/>
          <a:stretch>
            <a:fillRect/>
          </a:stretch>
        </p:blipFill>
        <p:spPr>
          <a:xfrm>
            <a:off x="10533459" y="197048"/>
            <a:ext cx="2722721" cy="7835503"/>
          </a:xfrm>
          <a:prstGeom prst="rect">
            <a:avLst/>
          </a:prstGeom>
        </p:spPr>
      </p:pic>
      <p:sp>
        <p:nvSpPr>
          <p:cNvPr id="6" name="Text 1"/>
          <p:cNvSpPr/>
          <p:nvPr/>
        </p:nvSpPr>
        <p:spPr>
          <a:xfrm>
            <a:off x="827365" y="1183005"/>
            <a:ext cx="7489269" cy="403384"/>
          </a:xfrm>
          <a:prstGeom prst="rect">
            <a:avLst/>
          </a:prstGeom>
          <a:noFill/>
          <a:ln/>
        </p:spPr>
        <p:txBody>
          <a:bodyPr wrap="square" rtlCol="0" anchor="t"/>
          <a:lstStyle/>
          <a:p>
            <a:pPr marL="0" indent="0">
              <a:lnSpc>
                <a:spcPts val="1589"/>
              </a:lnSpc>
              <a:buNone/>
            </a:pPr>
            <a:r>
              <a:rPr lang="en-US" sz="1400" dirty="0">
                <a:solidFill>
                  <a:srgbClr val="DCD7E5"/>
                </a:solidFill>
                <a:latin typeface="Heebo" pitchFamily="34" charset="0"/>
                <a:ea typeface="Heebo" pitchFamily="34" charset="-122"/>
                <a:cs typeface="Heebo" pitchFamily="34" charset="-120"/>
              </a:rPr>
              <a:t>The LSTM model with attention mechanism, also known as LSTM Model 1, is designed to predict essay scores based on the content and language features. Here's how it works:</a:t>
            </a:r>
            <a:endParaRPr lang="en-US" sz="1400" dirty="0"/>
          </a:p>
        </p:txBody>
      </p:sp>
      <p:sp>
        <p:nvSpPr>
          <p:cNvPr id="7" name="Text 2"/>
          <p:cNvSpPr/>
          <p:nvPr/>
        </p:nvSpPr>
        <p:spPr>
          <a:xfrm>
            <a:off x="1029176" y="1728192"/>
            <a:ext cx="7287458" cy="201692"/>
          </a:xfrm>
          <a:prstGeom prst="rect">
            <a:avLst/>
          </a:prstGeom>
          <a:noFill/>
          <a:ln/>
        </p:spPr>
        <p:txBody>
          <a:bodyPr wrap="none" rtlCol="0" anchor="t"/>
          <a:lstStyle/>
          <a:p>
            <a:pPr marL="342900" indent="-342900" algn="l">
              <a:lnSpc>
                <a:spcPts val="1589"/>
              </a:lnSpc>
              <a:buSzPct val="100000"/>
              <a:buFont typeface="+mj-lt"/>
              <a:buAutoNum type="arabicPeriod"/>
            </a:pPr>
            <a:r>
              <a:rPr lang="en-US" sz="993" b="1" dirty="0">
                <a:solidFill>
                  <a:srgbClr val="DCD7E5"/>
                </a:solidFill>
                <a:latin typeface="Heebo" pitchFamily="34" charset="0"/>
                <a:ea typeface="Heebo" pitchFamily="34" charset="-122"/>
                <a:cs typeface="Heebo" pitchFamily="34" charset="-120"/>
              </a:rPr>
              <a:t>Input Layer</a:t>
            </a:r>
            <a:r>
              <a:rPr lang="en-US" sz="993" dirty="0">
                <a:solidFill>
                  <a:srgbClr val="DCD7E5"/>
                </a:solidFill>
                <a:latin typeface="Heebo" pitchFamily="34" charset="0"/>
                <a:ea typeface="Heebo" pitchFamily="34" charset="-122"/>
                <a:cs typeface="Heebo" pitchFamily="34" charset="-120"/>
              </a:rPr>
              <a:t>: The model takes input of shape (1, 600), representing the Word2Vec embeddings of the essay.</a:t>
            </a:r>
            <a:endParaRPr lang="en-US" sz="993" dirty="0"/>
          </a:p>
        </p:txBody>
      </p:sp>
      <p:sp>
        <p:nvSpPr>
          <p:cNvPr id="8" name="Text 3"/>
          <p:cNvSpPr/>
          <p:nvPr/>
        </p:nvSpPr>
        <p:spPr>
          <a:xfrm>
            <a:off x="1029176" y="1992868"/>
            <a:ext cx="7287458" cy="201692"/>
          </a:xfrm>
          <a:prstGeom prst="rect">
            <a:avLst/>
          </a:prstGeom>
          <a:noFill/>
          <a:ln/>
        </p:spPr>
        <p:txBody>
          <a:bodyPr wrap="none" rtlCol="0" anchor="t"/>
          <a:lstStyle/>
          <a:p>
            <a:pPr marL="342900" indent="-342900" algn="l">
              <a:lnSpc>
                <a:spcPts val="1589"/>
              </a:lnSpc>
              <a:buSzPct val="100000"/>
              <a:buFont typeface="+mj-lt"/>
              <a:buAutoNum type="arabicPeriod" startAt="2"/>
            </a:pPr>
            <a:r>
              <a:rPr lang="en-US" sz="993" b="1" dirty="0">
                <a:solidFill>
                  <a:srgbClr val="DCD7E5"/>
                </a:solidFill>
                <a:latin typeface="Heebo" pitchFamily="34" charset="0"/>
                <a:ea typeface="Heebo" pitchFamily="34" charset="-122"/>
                <a:cs typeface="Heebo" pitchFamily="34" charset="-120"/>
              </a:rPr>
              <a:t>Batch Normalization</a:t>
            </a:r>
            <a:r>
              <a:rPr lang="en-US" sz="993" dirty="0">
                <a:solidFill>
                  <a:srgbClr val="DCD7E5"/>
                </a:solidFill>
                <a:latin typeface="Heebo" pitchFamily="34" charset="0"/>
                <a:ea typeface="Heebo" pitchFamily="34" charset="-122"/>
                <a:cs typeface="Heebo" pitchFamily="34" charset="-120"/>
              </a:rPr>
              <a:t>: Input data is normalized using BatchNormalization to improve convergence and speed up training.</a:t>
            </a:r>
            <a:endParaRPr lang="en-US" sz="993" dirty="0"/>
          </a:p>
        </p:txBody>
      </p:sp>
      <p:sp>
        <p:nvSpPr>
          <p:cNvPr id="9" name="Text 4"/>
          <p:cNvSpPr/>
          <p:nvPr/>
        </p:nvSpPr>
        <p:spPr>
          <a:xfrm>
            <a:off x="1029176" y="2257544"/>
            <a:ext cx="7287458" cy="403384"/>
          </a:xfrm>
          <a:prstGeom prst="rect">
            <a:avLst/>
          </a:prstGeom>
          <a:noFill/>
          <a:ln/>
        </p:spPr>
        <p:txBody>
          <a:bodyPr wrap="square" rtlCol="0" anchor="t"/>
          <a:lstStyle/>
          <a:p>
            <a:pPr marL="342900" indent="-342900" algn="l">
              <a:lnSpc>
                <a:spcPts val="1589"/>
              </a:lnSpc>
              <a:buSzPct val="100000"/>
              <a:buFont typeface="+mj-lt"/>
              <a:buAutoNum type="arabicPeriod" startAt="3"/>
            </a:pPr>
            <a:r>
              <a:rPr lang="en-US" sz="993" b="1" dirty="0">
                <a:solidFill>
                  <a:srgbClr val="DCD7E5"/>
                </a:solidFill>
                <a:latin typeface="Heebo" pitchFamily="34" charset="0"/>
                <a:ea typeface="Heebo" pitchFamily="34" charset="-122"/>
                <a:cs typeface="Heebo" pitchFamily="34" charset="-120"/>
              </a:rPr>
              <a:t>LSTM Layers</a:t>
            </a:r>
            <a:r>
              <a:rPr lang="en-US" sz="993" dirty="0">
                <a:solidFill>
                  <a:srgbClr val="DCD7E5"/>
                </a:solidFill>
                <a:latin typeface="Heebo" pitchFamily="34" charset="0"/>
                <a:ea typeface="Heebo" pitchFamily="34" charset="-122"/>
                <a:cs typeface="Heebo" pitchFamily="34" charset="-120"/>
              </a:rPr>
              <a:t>: Three Bidirectional LSTM layers are stacked on top of each other to capture temporal dependencies and extract features from the essay. Each LSTM layer has dropout and recurrent dropout to prevent overfitting.</a:t>
            </a:r>
            <a:endParaRPr lang="en-US" sz="993" dirty="0"/>
          </a:p>
        </p:txBody>
      </p:sp>
      <p:sp>
        <p:nvSpPr>
          <p:cNvPr id="10" name="Text 5"/>
          <p:cNvSpPr/>
          <p:nvPr/>
        </p:nvSpPr>
        <p:spPr>
          <a:xfrm>
            <a:off x="1029176" y="2723912"/>
            <a:ext cx="7287458" cy="403384"/>
          </a:xfrm>
          <a:prstGeom prst="rect">
            <a:avLst/>
          </a:prstGeom>
          <a:noFill/>
          <a:ln/>
        </p:spPr>
        <p:txBody>
          <a:bodyPr wrap="square" rtlCol="0" anchor="t"/>
          <a:lstStyle/>
          <a:p>
            <a:pPr marL="342900" indent="-342900" algn="l">
              <a:lnSpc>
                <a:spcPts val="1589"/>
              </a:lnSpc>
              <a:buSzPct val="100000"/>
              <a:buFont typeface="+mj-lt"/>
              <a:buAutoNum type="arabicPeriod" startAt="4"/>
            </a:pPr>
            <a:r>
              <a:rPr lang="en-US" sz="993" b="1" dirty="0">
                <a:solidFill>
                  <a:srgbClr val="DCD7E5"/>
                </a:solidFill>
                <a:latin typeface="Heebo" pitchFamily="34" charset="0"/>
                <a:ea typeface="Heebo" pitchFamily="34" charset="-122"/>
                <a:cs typeface="Heebo" pitchFamily="34" charset="-120"/>
              </a:rPr>
              <a:t>Attention Mechanism</a:t>
            </a:r>
            <a:r>
              <a:rPr lang="en-US" sz="993" dirty="0">
                <a:solidFill>
                  <a:srgbClr val="DCD7E5"/>
                </a:solidFill>
                <a:latin typeface="Heebo" pitchFamily="34" charset="0"/>
                <a:ea typeface="Heebo" pitchFamily="34" charset="-122"/>
                <a:cs typeface="Heebo" pitchFamily="34" charset="-120"/>
              </a:rPr>
              <a:t>: The attention layer takes the output of the third LSTM layer and computes attention weights. It focuses on relevant parts of the input sequence, allowing the model to give more weight to important words when making predictions.</a:t>
            </a:r>
            <a:endParaRPr lang="en-US" sz="993" dirty="0"/>
          </a:p>
        </p:txBody>
      </p:sp>
      <p:sp>
        <p:nvSpPr>
          <p:cNvPr id="11" name="Text 6"/>
          <p:cNvSpPr/>
          <p:nvPr/>
        </p:nvSpPr>
        <p:spPr>
          <a:xfrm>
            <a:off x="1029176" y="3360479"/>
            <a:ext cx="7287458" cy="403384"/>
          </a:xfrm>
          <a:prstGeom prst="rect">
            <a:avLst/>
          </a:prstGeom>
          <a:noFill/>
          <a:ln/>
        </p:spPr>
        <p:txBody>
          <a:bodyPr wrap="square" rtlCol="0" anchor="t"/>
          <a:lstStyle/>
          <a:p>
            <a:pPr marL="342900" indent="-342900" algn="l">
              <a:lnSpc>
                <a:spcPts val="1589"/>
              </a:lnSpc>
              <a:buSzPct val="100000"/>
              <a:buFont typeface="+mj-lt"/>
              <a:buAutoNum type="arabicPeriod" startAt="5"/>
            </a:pPr>
            <a:r>
              <a:rPr lang="en-US" sz="993" b="1" dirty="0">
                <a:solidFill>
                  <a:srgbClr val="DCD7E5"/>
                </a:solidFill>
                <a:latin typeface="Heebo" pitchFamily="34" charset="0"/>
                <a:ea typeface="Heebo" pitchFamily="34" charset="-122"/>
                <a:cs typeface="Heebo" pitchFamily="34" charset="-120"/>
              </a:rPr>
              <a:t>Dropout Layers</a:t>
            </a:r>
            <a:r>
              <a:rPr lang="en-US" sz="993" dirty="0">
                <a:solidFill>
                  <a:srgbClr val="DCD7E5"/>
                </a:solidFill>
                <a:latin typeface="Heebo" pitchFamily="34" charset="0"/>
                <a:ea typeface="Heebo" pitchFamily="34" charset="-122"/>
                <a:cs typeface="Heebo" pitchFamily="34" charset="-120"/>
              </a:rPr>
              <a:t>: Dropout layers with a higher dropout rate (0.6) are added after the attention layer and the first dense layer to further prevent overfitting.</a:t>
            </a:r>
            <a:endParaRPr lang="en-US" sz="993" dirty="0"/>
          </a:p>
        </p:txBody>
      </p:sp>
      <p:sp>
        <p:nvSpPr>
          <p:cNvPr id="12" name="Text 7"/>
          <p:cNvSpPr/>
          <p:nvPr/>
        </p:nvSpPr>
        <p:spPr>
          <a:xfrm>
            <a:off x="1029177" y="3758208"/>
            <a:ext cx="7287458" cy="605076"/>
          </a:xfrm>
          <a:prstGeom prst="rect">
            <a:avLst/>
          </a:prstGeom>
          <a:noFill/>
          <a:ln/>
        </p:spPr>
        <p:txBody>
          <a:bodyPr wrap="square" rtlCol="0" anchor="t"/>
          <a:lstStyle/>
          <a:p>
            <a:pPr marL="342900" indent="-342900" algn="l">
              <a:lnSpc>
                <a:spcPts val="1589"/>
              </a:lnSpc>
              <a:buSzPct val="100000"/>
              <a:buFont typeface="+mj-lt"/>
              <a:buAutoNum type="arabicPeriod" startAt="6"/>
            </a:pPr>
            <a:r>
              <a:rPr lang="en-US" sz="993" b="1" dirty="0">
                <a:solidFill>
                  <a:srgbClr val="DCD7E5"/>
                </a:solidFill>
                <a:latin typeface="Heebo" pitchFamily="34" charset="0"/>
                <a:ea typeface="Heebo" pitchFamily="34" charset="-122"/>
                <a:cs typeface="Heebo" pitchFamily="34" charset="-120"/>
              </a:rPr>
              <a:t>Dense Layers</a:t>
            </a:r>
            <a:r>
              <a:rPr lang="en-US" sz="993" dirty="0">
                <a:solidFill>
                  <a:srgbClr val="DCD7E5"/>
                </a:solidFill>
                <a:latin typeface="Heebo" pitchFamily="34" charset="0"/>
                <a:ea typeface="Heebo" pitchFamily="34" charset="-122"/>
                <a:cs typeface="Heebo" pitchFamily="34" charset="-120"/>
              </a:rPr>
              <a:t>: Two dense layers are added for classification. The first dense layer has 64 neurons and uses ReLU activation function. The second dense layer is the output layer with 11 neurons, representing the possible essay scores, and uses softmax activation function to output probabilities.</a:t>
            </a:r>
            <a:endParaRPr lang="en-US" sz="993" dirty="0"/>
          </a:p>
        </p:txBody>
      </p:sp>
      <p:sp>
        <p:nvSpPr>
          <p:cNvPr id="13" name="Text 8"/>
          <p:cNvSpPr/>
          <p:nvPr/>
        </p:nvSpPr>
        <p:spPr>
          <a:xfrm>
            <a:off x="1029177" y="4407515"/>
            <a:ext cx="7287458" cy="403384"/>
          </a:xfrm>
          <a:prstGeom prst="rect">
            <a:avLst/>
          </a:prstGeom>
          <a:noFill/>
          <a:ln/>
        </p:spPr>
        <p:txBody>
          <a:bodyPr wrap="square" rtlCol="0" anchor="t"/>
          <a:lstStyle/>
          <a:p>
            <a:pPr marL="342900" indent="-342900" algn="l">
              <a:lnSpc>
                <a:spcPts val="1589"/>
              </a:lnSpc>
              <a:buSzPct val="100000"/>
              <a:buFont typeface="+mj-lt"/>
              <a:buAutoNum type="arabicPeriod" startAt="7"/>
            </a:pPr>
            <a:r>
              <a:rPr lang="en-US" sz="993" b="1" dirty="0">
                <a:solidFill>
                  <a:srgbClr val="DCD7E5"/>
                </a:solidFill>
                <a:latin typeface="Heebo" pitchFamily="34" charset="0"/>
                <a:ea typeface="Heebo" pitchFamily="34" charset="-122"/>
                <a:cs typeface="Heebo" pitchFamily="34" charset="-120"/>
              </a:rPr>
              <a:t>Compilation and Optimization</a:t>
            </a:r>
            <a:r>
              <a:rPr lang="en-US" sz="993" dirty="0">
                <a:solidFill>
                  <a:srgbClr val="DCD7E5"/>
                </a:solidFill>
                <a:latin typeface="Heebo" pitchFamily="34" charset="0"/>
                <a:ea typeface="Heebo" pitchFamily="34" charset="-122"/>
                <a:cs typeface="Heebo" pitchFamily="34" charset="-120"/>
              </a:rPr>
              <a:t>: The model is compiled using the RMSprop optimizer with a learning rate of 0.001 and sparse categorical cross-entropy as the loss function.</a:t>
            </a:r>
            <a:endParaRPr lang="en-US" sz="993" dirty="0"/>
          </a:p>
        </p:txBody>
      </p:sp>
      <p:sp>
        <p:nvSpPr>
          <p:cNvPr id="14" name="Text 9"/>
          <p:cNvSpPr/>
          <p:nvPr/>
        </p:nvSpPr>
        <p:spPr>
          <a:xfrm>
            <a:off x="827365" y="4905375"/>
            <a:ext cx="7489269" cy="201692"/>
          </a:xfrm>
          <a:prstGeom prst="rect">
            <a:avLst/>
          </a:prstGeom>
          <a:noFill/>
          <a:ln/>
        </p:spPr>
        <p:txBody>
          <a:bodyPr wrap="none" rtlCol="0" anchor="t"/>
          <a:lstStyle/>
          <a:p>
            <a:pPr marL="0" indent="0">
              <a:lnSpc>
                <a:spcPts val="1589"/>
              </a:lnSpc>
              <a:buNone/>
            </a:pPr>
            <a:r>
              <a:rPr lang="en-US" sz="993" dirty="0">
                <a:solidFill>
                  <a:srgbClr val="DCD7E5"/>
                </a:solidFill>
                <a:latin typeface="Heebo" pitchFamily="34" charset="0"/>
                <a:ea typeface="Heebo" pitchFamily="34" charset="-122"/>
                <a:cs typeface="Heebo" pitchFamily="34" charset="-120"/>
              </a:rPr>
              <a:t>The connections in the model are as follows:</a:t>
            </a:r>
            <a:endParaRPr lang="en-US" sz="993" dirty="0"/>
          </a:p>
        </p:txBody>
      </p:sp>
      <p:sp>
        <p:nvSpPr>
          <p:cNvPr id="15" name="Text 10"/>
          <p:cNvSpPr/>
          <p:nvPr/>
        </p:nvSpPr>
        <p:spPr>
          <a:xfrm>
            <a:off x="1029057" y="5284351"/>
            <a:ext cx="7287578" cy="201692"/>
          </a:xfrm>
          <a:prstGeom prst="rect">
            <a:avLst/>
          </a:prstGeom>
          <a:noFill/>
          <a:ln/>
        </p:spPr>
        <p:txBody>
          <a:bodyPr wrap="none" rtlCol="0" anchor="t"/>
          <a:lstStyle/>
          <a:p>
            <a:pPr marL="342900" indent="-342900" algn="l">
              <a:lnSpc>
                <a:spcPts val="1589"/>
              </a:lnSpc>
              <a:buSzPct val="100000"/>
              <a:buChar char="•"/>
            </a:pPr>
            <a:r>
              <a:rPr lang="en-US" sz="993" dirty="0">
                <a:solidFill>
                  <a:srgbClr val="DCD7E5"/>
                </a:solidFill>
                <a:latin typeface="Heebo" pitchFamily="34" charset="0"/>
                <a:ea typeface="Heebo" pitchFamily="34" charset="-122"/>
                <a:cs typeface="Heebo" pitchFamily="34" charset="-120"/>
              </a:rPr>
              <a:t>The input layer receives the essay embeddings.</a:t>
            </a:r>
            <a:endParaRPr lang="en-US" sz="993" dirty="0"/>
          </a:p>
        </p:txBody>
      </p:sp>
      <p:sp>
        <p:nvSpPr>
          <p:cNvPr id="16" name="Text 11"/>
          <p:cNvSpPr/>
          <p:nvPr/>
        </p:nvSpPr>
        <p:spPr>
          <a:xfrm>
            <a:off x="1029057" y="5549027"/>
            <a:ext cx="7287578" cy="201692"/>
          </a:xfrm>
          <a:prstGeom prst="rect">
            <a:avLst/>
          </a:prstGeom>
          <a:noFill/>
          <a:ln/>
        </p:spPr>
        <p:txBody>
          <a:bodyPr wrap="none" rtlCol="0" anchor="t"/>
          <a:lstStyle/>
          <a:p>
            <a:pPr marL="342900" indent="-342900" algn="l">
              <a:lnSpc>
                <a:spcPts val="1589"/>
              </a:lnSpc>
              <a:buSzPct val="100000"/>
              <a:buChar char="•"/>
            </a:pPr>
            <a:r>
              <a:rPr lang="en-US" sz="993" dirty="0">
                <a:solidFill>
                  <a:srgbClr val="DCD7E5"/>
                </a:solidFill>
                <a:latin typeface="Heebo" pitchFamily="34" charset="0"/>
                <a:ea typeface="Heebo" pitchFamily="34" charset="-122"/>
                <a:cs typeface="Heebo" pitchFamily="34" charset="-120"/>
              </a:rPr>
              <a:t>The BatchNormalization layer normalizes the input.</a:t>
            </a:r>
            <a:endParaRPr lang="en-US" sz="993" dirty="0"/>
          </a:p>
        </p:txBody>
      </p:sp>
      <p:sp>
        <p:nvSpPr>
          <p:cNvPr id="17" name="Text 12"/>
          <p:cNvSpPr/>
          <p:nvPr/>
        </p:nvSpPr>
        <p:spPr>
          <a:xfrm>
            <a:off x="1029057" y="5813703"/>
            <a:ext cx="7287578" cy="201692"/>
          </a:xfrm>
          <a:prstGeom prst="rect">
            <a:avLst/>
          </a:prstGeom>
          <a:noFill/>
          <a:ln/>
        </p:spPr>
        <p:txBody>
          <a:bodyPr wrap="none" rtlCol="0" anchor="t"/>
          <a:lstStyle/>
          <a:p>
            <a:pPr marL="342900" indent="-342900" algn="l">
              <a:lnSpc>
                <a:spcPts val="1589"/>
              </a:lnSpc>
              <a:buSzPct val="100000"/>
              <a:buChar char="•"/>
            </a:pPr>
            <a:r>
              <a:rPr lang="en-US" sz="993" dirty="0">
                <a:solidFill>
                  <a:srgbClr val="DCD7E5"/>
                </a:solidFill>
                <a:latin typeface="Heebo" pitchFamily="34" charset="0"/>
                <a:ea typeface="Heebo" pitchFamily="34" charset="-122"/>
                <a:cs typeface="Heebo" pitchFamily="34" charset="-120"/>
              </a:rPr>
              <a:t>The LSTM layers process the input sequentially and extract features.</a:t>
            </a:r>
            <a:endParaRPr lang="en-US" sz="993" dirty="0"/>
          </a:p>
        </p:txBody>
      </p:sp>
      <p:sp>
        <p:nvSpPr>
          <p:cNvPr id="18" name="Text 13"/>
          <p:cNvSpPr/>
          <p:nvPr/>
        </p:nvSpPr>
        <p:spPr>
          <a:xfrm>
            <a:off x="1029057" y="6078379"/>
            <a:ext cx="7287578" cy="201692"/>
          </a:xfrm>
          <a:prstGeom prst="rect">
            <a:avLst/>
          </a:prstGeom>
          <a:noFill/>
          <a:ln/>
        </p:spPr>
        <p:txBody>
          <a:bodyPr wrap="none" rtlCol="0" anchor="t"/>
          <a:lstStyle/>
          <a:p>
            <a:pPr marL="342900" indent="-342900" algn="l">
              <a:lnSpc>
                <a:spcPts val="1589"/>
              </a:lnSpc>
              <a:buSzPct val="100000"/>
              <a:buChar char="•"/>
            </a:pPr>
            <a:r>
              <a:rPr lang="en-US" sz="993" dirty="0">
                <a:solidFill>
                  <a:srgbClr val="DCD7E5"/>
                </a:solidFill>
                <a:latin typeface="Heebo" pitchFamily="34" charset="0"/>
                <a:ea typeface="Heebo" pitchFamily="34" charset="-122"/>
                <a:cs typeface="Heebo" pitchFamily="34" charset="-120"/>
              </a:rPr>
              <a:t>The attention mechanism computes attention weights.</a:t>
            </a:r>
            <a:endParaRPr lang="en-US" sz="993" dirty="0"/>
          </a:p>
        </p:txBody>
      </p:sp>
      <p:sp>
        <p:nvSpPr>
          <p:cNvPr id="19" name="Text 14"/>
          <p:cNvSpPr/>
          <p:nvPr/>
        </p:nvSpPr>
        <p:spPr>
          <a:xfrm>
            <a:off x="1029057" y="6343055"/>
            <a:ext cx="7287578" cy="201692"/>
          </a:xfrm>
          <a:prstGeom prst="rect">
            <a:avLst/>
          </a:prstGeom>
          <a:noFill/>
          <a:ln/>
        </p:spPr>
        <p:txBody>
          <a:bodyPr wrap="none" rtlCol="0" anchor="t"/>
          <a:lstStyle/>
          <a:p>
            <a:pPr marL="342900" indent="-342900" algn="l">
              <a:lnSpc>
                <a:spcPts val="1589"/>
              </a:lnSpc>
              <a:buSzPct val="100000"/>
              <a:buChar char="•"/>
            </a:pPr>
            <a:r>
              <a:rPr lang="en-US" sz="993" dirty="0">
                <a:solidFill>
                  <a:srgbClr val="DCD7E5"/>
                </a:solidFill>
                <a:latin typeface="Heebo" pitchFamily="34" charset="0"/>
                <a:ea typeface="Heebo" pitchFamily="34" charset="-122"/>
                <a:cs typeface="Heebo" pitchFamily="34" charset="-120"/>
              </a:rPr>
              <a:t>The dropout layers prevent overfitting.</a:t>
            </a:r>
            <a:endParaRPr lang="en-US" sz="993" dirty="0"/>
          </a:p>
        </p:txBody>
      </p:sp>
      <p:sp>
        <p:nvSpPr>
          <p:cNvPr id="20" name="Text 15"/>
          <p:cNvSpPr/>
          <p:nvPr/>
        </p:nvSpPr>
        <p:spPr>
          <a:xfrm>
            <a:off x="1029057" y="6607731"/>
            <a:ext cx="7287578" cy="201692"/>
          </a:xfrm>
          <a:prstGeom prst="rect">
            <a:avLst/>
          </a:prstGeom>
          <a:noFill/>
          <a:ln/>
        </p:spPr>
        <p:txBody>
          <a:bodyPr wrap="none" rtlCol="0" anchor="t"/>
          <a:lstStyle/>
          <a:p>
            <a:pPr marL="342900" indent="-342900" algn="l">
              <a:lnSpc>
                <a:spcPts val="1589"/>
              </a:lnSpc>
              <a:buSzPct val="100000"/>
              <a:buChar char="•"/>
            </a:pPr>
            <a:r>
              <a:rPr lang="en-US" sz="993" dirty="0">
                <a:solidFill>
                  <a:srgbClr val="DCD7E5"/>
                </a:solidFill>
                <a:latin typeface="Heebo" pitchFamily="34" charset="0"/>
                <a:ea typeface="Heebo" pitchFamily="34" charset="-122"/>
                <a:cs typeface="Heebo" pitchFamily="34" charset="-120"/>
              </a:rPr>
              <a:t>The dense layers perform classification based on the extracted features.</a:t>
            </a:r>
            <a:endParaRPr lang="en-US" sz="993" dirty="0"/>
          </a:p>
        </p:txBody>
      </p:sp>
      <p:sp>
        <p:nvSpPr>
          <p:cNvPr id="21" name="Text 16"/>
          <p:cNvSpPr/>
          <p:nvPr/>
        </p:nvSpPr>
        <p:spPr>
          <a:xfrm>
            <a:off x="827365" y="6986707"/>
            <a:ext cx="7489269" cy="201692"/>
          </a:xfrm>
          <a:prstGeom prst="rect">
            <a:avLst/>
          </a:prstGeom>
          <a:noFill/>
          <a:ln/>
        </p:spPr>
        <p:txBody>
          <a:bodyPr wrap="none" rtlCol="0" anchor="t"/>
          <a:lstStyle/>
          <a:p>
            <a:pPr marL="0" indent="0">
              <a:lnSpc>
                <a:spcPts val="1589"/>
              </a:lnSpc>
              <a:buNone/>
            </a:pPr>
            <a:r>
              <a:rPr lang="en-US" sz="993" dirty="0">
                <a:solidFill>
                  <a:srgbClr val="DCD7E5"/>
                </a:solidFill>
                <a:latin typeface="Heebo" pitchFamily="34" charset="0"/>
                <a:ea typeface="Heebo" pitchFamily="34" charset="-122"/>
                <a:cs typeface="Heebo" pitchFamily="34" charset="-120"/>
              </a:rPr>
              <a:t>This model architecture aims to effectively capture the contextual information of the essay and make accurate predictions of its score.</a:t>
            </a:r>
            <a:endParaRPr lang="en-US" sz="99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5" name="Image 2" descr="preencoded.png"/>
          <p:cNvPicPr>
            <a:picLocks noChangeAspect="1"/>
          </p:cNvPicPr>
          <p:nvPr/>
        </p:nvPicPr>
        <p:blipFill>
          <a:blip r:embed="rId4"/>
          <a:stretch>
            <a:fillRect/>
          </a:stretch>
        </p:blipFill>
        <p:spPr>
          <a:xfrm>
            <a:off x="10194846" y="223480"/>
            <a:ext cx="3399949" cy="7782639"/>
          </a:xfrm>
          <a:prstGeom prst="rect">
            <a:avLst/>
          </a:prstGeom>
        </p:spPr>
      </p:pic>
      <p:sp>
        <p:nvSpPr>
          <p:cNvPr id="6" name="Text 1"/>
          <p:cNvSpPr/>
          <p:nvPr/>
        </p:nvSpPr>
        <p:spPr>
          <a:xfrm>
            <a:off x="670560" y="1453396"/>
            <a:ext cx="7802880" cy="228957"/>
          </a:xfrm>
          <a:prstGeom prst="rect">
            <a:avLst/>
          </a:prstGeom>
          <a:noFill/>
          <a:ln/>
        </p:spPr>
        <p:txBody>
          <a:bodyPr wrap="none" rtlCol="0" anchor="t"/>
          <a:lstStyle/>
          <a:p>
            <a:pPr marL="0" indent="0">
              <a:lnSpc>
                <a:spcPts val="1802"/>
              </a:lnSpc>
              <a:buNone/>
            </a:pPr>
            <a:r>
              <a:rPr lang="en-US" sz="1400" dirty="0">
                <a:solidFill>
                  <a:srgbClr val="DCD7E5"/>
                </a:solidFill>
                <a:latin typeface="Heebo" pitchFamily="34" charset="0"/>
                <a:ea typeface="Heebo" pitchFamily="34" charset="-122"/>
                <a:cs typeface="Heebo" pitchFamily="34" charset="-120"/>
              </a:rPr>
              <a:t>Model 2 is a sequential LSTM model with a similar goal of predicting essay scores. Here's how it works:</a:t>
            </a:r>
            <a:endParaRPr lang="en-US" sz="1400" dirty="0"/>
          </a:p>
        </p:txBody>
      </p:sp>
      <p:sp>
        <p:nvSpPr>
          <p:cNvPr id="7" name="Text 2"/>
          <p:cNvSpPr/>
          <p:nvPr/>
        </p:nvSpPr>
        <p:spPr>
          <a:xfrm>
            <a:off x="899398" y="1843207"/>
            <a:ext cx="7574042" cy="228957"/>
          </a:xfrm>
          <a:prstGeom prst="rect">
            <a:avLst/>
          </a:prstGeom>
          <a:noFill/>
          <a:ln/>
        </p:spPr>
        <p:txBody>
          <a:bodyPr wrap="none" rtlCol="0" anchor="t"/>
          <a:lstStyle/>
          <a:p>
            <a:pPr marL="342900" indent="-342900" algn="l">
              <a:lnSpc>
                <a:spcPts val="1802"/>
              </a:lnSpc>
              <a:buSzPct val="100000"/>
              <a:buFont typeface="+mj-lt"/>
              <a:buAutoNum type="arabicPeriod"/>
            </a:pPr>
            <a:r>
              <a:rPr lang="en-US" sz="1126" b="1" dirty="0">
                <a:solidFill>
                  <a:srgbClr val="DCD7E5"/>
                </a:solidFill>
                <a:latin typeface="Heebo" pitchFamily="34" charset="0"/>
                <a:ea typeface="Heebo" pitchFamily="34" charset="-122"/>
                <a:cs typeface="Heebo" pitchFamily="34" charset="-120"/>
              </a:rPr>
              <a:t>Input Layer</a:t>
            </a:r>
            <a:r>
              <a:rPr lang="en-US" sz="1126" dirty="0">
                <a:solidFill>
                  <a:srgbClr val="DCD7E5"/>
                </a:solidFill>
                <a:latin typeface="Heebo" pitchFamily="34" charset="0"/>
                <a:ea typeface="Heebo" pitchFamily="34" charset="-122"/>
                <a:cs typeface="Heebo" pitchFamily="34" charset="-120"/>
              </a:rPr>
              <a:t>: The model takes input of shape (1, 600), representing the Word2Vec embeddings of the essay.</a:t>
            </a:r>
            <a:endParaRPr lang="en-US" sz="1126" dirty="0"/>
          </a:p>
        </p:txBody>
      </p:sp>
      <p:sp>
        <p:nvSpPr>
          <p:cNvPr id="8" name="Text 3"/>
          <p:cNvSpPr/>
          <p:nvPr/>
        </p:nvSpPr>
        <p:spPr>
          <a:xfrm>
            <a:off x="899398" y="2143601"/>
            <a:ext cx="7574042" cy="228957"/>
          </a:xfrm>
          <a:prstGeom prst="rect">
            <a:avLst/>
          </a:prstGeom>
          <a:noFill/>
          <a:ln/>
        </p:spPr>
        <p:txBody>
          <a:bodyPr wrap="none" rtlCol="0" anchor="t"/>
          <a:lstStyle/>
          <a:p>
            <a:pPr marL="342900" indent="-342900" algn="l">
              <a:lnSpc>
                <a:spcPts val="1802"/>
              </a:lnSpc>
              <a:buSzPct val="100000"/>
              <a:buFont typeface="+mj-lt"/>
              <a:buAutoNum type="arabicPeriod" startAt="2"/>
            </a:pPr>
            <a:r>
              <a:rPr lang="en-US" sz="1126" b="1" dirty="0">
                <a:solidFill>
                  <a:srgbClr val="DCD7E5"/>
                </a:solidFill>
                <a:latin typeface="Heebo" pitchFamily="34" charset="0"/>
                <a:ea typeface="Heebo" pitchFamily="34" charset="-122"/>
                <a:cs typeface="Heebo" pitchFamily="34" charset="-120"/>
              </a:rPr>
              <a:t>Batch Normalization</a:t>
            </a:r>
            <a:r>
              <a:rPr lang="en-US" sz="1126" dirty="0">
                <a:solidFill>
                  <a:srgbClr val="DCD7E5"/>
                </a:solidFill>
                <a:latin typeface="Heebo" pitchFamily="34" charset="0"/>
                <a:ea typeface="Heebo" pitchFamily="34" charset="-122"/>
                <a:cs typeface="Heebo" pitchFamily="34" charset="-120"/>
              </a:rPr>
              <a:t>: Input data is normalized using BatchNormalization to improve convergence and speed up training.</a:t>
            </a:r>
            <a:endParaRPr lang="en-US" sz="1126" dirty="0"/>
          </a:p>
        </p:txBody>
      </p:sp>
      <p:sp>
        <p:nvSpPr>
          <p:cNvPr id="9" name="Text 4"/>
          <p:cNvSpPr/>
          <p:nvPr/>
        </p:nvSpPr>
        <p:spPr>
          <a:xfrm>
            <a:off x="899398" y="2443996"/>
            <a:ext cx="7574042" cy="457914"/>
          </a:xfrm>
          <a:prstGeom prst="rect">
            <a:avLst/>
          </a:prstGeom>
          <a:noFill/>
          <a:ln/>
        </p:spPr>
        <p:txBody>
          <a:bodyPr wrap="square" rtlCol="0" anchor="t"/>
          <a:lstStyle/>
          <a:p>
            <a:pPr marL="342900" indent="-342900" algn="l">
              <a:lnSpc>
                <a:spcPts val="1802"/>
              </a:lnSpc>
              <a:buSzPct val="100000"/>
              <a:buFont typeface="+mj-lt"/>
              <a:buAutoNum type="arabicPeriod" startAt="3"/>
            </a:pPr>
            <a:r>
              <a:rPr lang="en-US" sz="1126" b="1" dirty="0">
                <a:solidFill>
                  <a:srgbClr val="DCD7E5"/>
                </a:solidFill>
                <a:latin typeface="Heebo" pitchFamily="34" charset="0"/>
                <a:ea typeface="Heebo" pitchFamily="34" charset="-122"/>
                <a:cs typeface="Heebo" pitchFamily="34" charset="-120"/>
              </a:rPr>
              <a:t>LSTM Layers</a:t>
            </a:r>
            <a:r>
              <a:rPr lang="en-US" sz="1126" dirty="0">
                <a:solidFill>
                  <a:srgbClr val="DCD7E5"/>
                </a:solidFill>
                <a:latin typeface="Heebo" pitchFamily="34" charset="0"/>
                <a:ea typeface="Heebo" pitchFamily="34" charset="-122"/>
                <a:cs typeface="Heebo" pitchFamily="34" charset="-120"/>
              </a:rPr>
              <a:t>: Three Bidirectional LSTM layers are stacked on top of each other to capture temporal dependencies and extract features from the essay. Each LSTM layer has dropout and recurrent dropout to prevent overfitting.</a:t>
            </a:r>
            <a:endParaRPr lang="en-US" sz="1126" dirty="0"/>
          </a:p>
        </p:txBody>
      </p:sp>
      <p:sp>
        <p:nvSpPr>
          <p:cNvPr id="10" name="Text 5"/>
          <p:cNvSpPr/>
          <p:nvPr/>
        </p:nvSpPr>
        <p:spPr>
          <a:xfrm>
            <a:off x="899398" y="3081047"/>
            <a:ext cx="7574042" cy="457914"/>
          </a:xfrm>
          <a:prstGeom prst="rect">
            <a:avLst/>
          </a:prstGeom>
          <a:noFill/>
          <a:ln/>
        </p:spPr>
        <p:txBody>
          <a:bodyPr wrap="square" rtlCol="0" anchor="t"/>
          <a:lstStyle/>
          <a:p>
            <a:pPr marL="342900" indent="-342900" algn="l">
              <a:lnSpc>
                <a:spcPts val="1802"/>
              </a:lnSpc>
              <a:buSzPct val="100000"/>
              <a:buFont typeface="+mj-lt"/>
              <a:buAutoNum type="arabicPeriod" startAt="4"/>
            </a:pPr>
            <a:r>
              <a:rPr lang="en-US" sz="1126" b="1" dirty="0">
                <a:solidFill>
                  <a:srgbClr val="DCD7E5"/>
                </a:solidFill>
                <a:latin typeface="Heebo" pitchFamily="34" charset="0"/>
                <a:ea typeface="Heebo" pitchFamily="34" charset="-122"/>
                <a:cs typeface="Heebo" pitchFamily="34" charset="-120"/>
              </a:rPr>
              <a:t>Dropout Layers</a:t>
            </a:r>
            <a:r>
              <a:rPr lang="en-US" sz="1126" dirty="0">
                <a:solidFill>
                  <a:srgbClr val="DCD7E5"/>
                </a:solidFill>
                <a:latin typeface="Heebo" pitchFamily="34" charset="0"/>
                <a:ea typeface="Heebo" pitchFamily="34" charset="-122"/>
                <a:cs typeface="Heebo" pitchFamily="34" charset="-120"/>
              </a:rPr>
              <a:t>: Dropout layers with a dropout rate of 0.6 are added after the last LSTM layer and the first dense layer to further prevent overfitting.</a:t>
            </a:r>
            <a:endParaRPr lang="en-US" sz="1126" dirty="0"/>
          </a:p>
        </p:txBody>
      </p:sp>
      <p:sp>
        <p:nvSpPr>
          <p:cNvPr id="11" name="Text 6"/>
          <p:cNvSpPr/>
          <p:nvPr/>
        </p:nvSpPr>
        <p:spPr>
          <a:xfrm>
            <a:off x="899398" y="3553313"/>
            <a:ext cx="7574042" cy="686872"/>
          </a:xfrm>
          <a:prstGeom prst="rect">
            <a:avLst/>
          </a:prstGeom>
          <a:noFill/>
          <a:ln/>
        </p:spPr>
        <p:txBody>
          <a:bodyPr wrap="square" rtlCol="0" anchor="t"/>
          <a:lstStyle/>
          <a:p>
            <a:pPr marL="342900" indent="-342900" algn="l">
              <a:lnSpc>
                <a:spcPts val="1802"/>
              </a:lnSpc>
              <a:buSzPct val="100000"/>
              <a:buFont typeface="+mj-lt"/>
              <a:buAutoNum type="arabicPeriod" startAt="5"/>
            </a:pPr>
            <a:r>
              <a:rPr lang="en-US" sz="1126" b="1" dirty="0">
                <a:solidFill>
                  <a:srgbClr val="DCD7E5"/>
                </a:solidFill>
                <a:latin typeface="Heebo" pitchFamily="34" charset="0"/>
                <a:ea typeface="Heebo" pitchFamily="34" charset="-122"/>
                <a:cs typeface="Heebo" pitchFamily="34" charset="-120"/>
              </a:rPr>
              <a:t>Dense Layers</a:t>
            </a:r>
            <a:r>
              <a:rPr lang="en-US" sz="1126" dirty="0">
                <a:solidFill>
                  <a:srgbClr val="DCD7E5"/>
                </a:solidFill>
                <a:latin typeface="Heebo" pitchFamily="34" charset="0"/>
                <a:ea typeface="Heebo" pitchFamily="34" charset="-122"/>
                <a:cs typeface="Heebo" pitchFamily="34" charset="-120"/>
              </a:rPr>
              <a:t>: Two dense layers are added for classification. The first dense layer has 64 neurons and uses ReLU activation function. The second dense layer is the output layer with 11 neurons, representing the possible essay scores, and uses softmax activation function to output probabilities.</a:t>
            </a:r>
            <a:endParaRPr lang="en-US" sz="1126" dirty="0"/>
          </a:p>
        </p:txBody>
      </p:sp>
      <p:sp>
        <p:nvSpPr>
          <p:cNvPr id="12" name="Text 7"/>
          <p:cNvSpPr/>
          <p:nvPr/>
        </p:nvSpPr>
        <p:spPr>
          <a:xfrm>
            <a:off x="899398" y="4261009"/>
            <a:ext cx="7574042" cy="457914"/>
          </a:xfrm>
          <a:prstGeom prst="rect">
            <a:avLst/>
          </a:prstGeom>
          <a:noFill/>
          <a:ln/>
        </p:spPr>
        <p:txBody>
          <a:bodyPr wrap="square" rtlCol="0" anchor="t"/>
          <a:lstStyle/>
          <a:p>
            <a:pPr marL="342900" indent="-342900" algn="l">
              <a:lnSpc>
                <a:spcPts val="1802"/>
              </a:lnSpc>
              <a:buSzPct val="100000"/>
              <a:buFont typeface="+mj-lt"/>
              <a:buAutoNum type="arabicPeriod" startAt="6"/>
            </a:pPr>
            <a:r>
              <a:rPr lang="en-US" sz="1126" b="1" dirty="0">
                <a:solidFill>
                  <a:srgbClr val="DCD7E5"/>
                </a:solidFill>
                <a:latin typeface="Heebo" pitchFamily="34" charset="0"/>
                <a:ea typeface="Heebo" pitchFamily="34" charset="-122"/>
                <a:cs typeface="Heebo" pitchFamily="34" charset="-120"/>
              </a:rPr>
              <a:t>Compilation and Optimization</a:t>
            </a:r>
            <a:r>
              <a:rPr lang="en-US" sz="1126" dirty="0">
                <a:solidFill>
                  <a:srgbClr val="DCD7E5"/>
                </a:solidFill>
                <a:latin typeface="Heebo" pitchFamily="34" charset="0"/>
                <a:ea typeface="Heebo" pitchFamily="34" charset="-122"/>
                <a:cs typeface="Heebo" pitchFamily="34" charset="-120"/>
              </a:rPr>
              <a:t>: The model is compiled using the RMSprop optimizer with a learning rate of 0.001 and sparse categorical cross-entropy as the loss function. The connections in the model are as follows:</a:t>
            </a:r>
            <a:endParaRPr lang="en-US" sz="1126" dirty="0"/>
          </a:p>
        </p:txBody>
      </p:sp>
      <p:sp>
        <p:nvSpPr>
          <p:cNvPr id="13" name="Text 8"/>
          <p:cNvSpPr/>
          <p:nvPr/>
        </p:nvSpPr>
        <p:spPr>
          <a:xfrm>
            <a:off x="899279" y="4790361"/>
            <a:ext cx="7574161" cy="228957"/>
          </a:xfrm>
          <a:prstGeom prst="rect">
            <a:avLst/>
          </a:prstGeom>
          <a:noFill/>
          <a:ln/>
        </p:spPr>
        <p:txBody>
          <a:bodyPr wrap="none" rtlCol="0" anchor="t"/>
          <a:lstStyle/>
          <a:p>
            <a:pPr marL="342900" indent="-342900" algn="l">
              <a:lnSpc>
                <a:spcPts val="1802"/>
              </a:lnSpc>
              <a:buSzPct val="100000"/>
              <a:buChar char="•"/>
            </a:pPr>
            <a:r>
              <a:rPr lang="en-US" sz="1126" dirty="0">
                <a:solidFill>
                  <a:srgbClr val="DCD7E5"/>
                </a:solidFill>
                <a:latin typeface="Heebo" pitchFamily="34" charset="0"/>
                <a:ea typeface="Heebo" pitchFamily="34" charset="-122"/>
                <a:cs typeface="Heebo" pitchFamily="34" charset="-120"/>
              </a:rPr>
              <a:t>The input layer receives the essay embeddings.</a:t>
            </a:r>
            <a:endParaRPr lang="en-US" sz="1126" dirty="0"/>
          </a:p>
        </p:txBody>
      </p:sp>
      <p:sp>
        <p:nvSpPr>
          <p:cNvPr id="14" name="Text 9"/>
          <p:cNvSpPr/>
          <p:nvPr/>
        </p:nvSpPr>
        <p:spPr>
          <a:xfrm>
            <a:off x="899279" y="5090755"/>
            <a:ext cx="7574161" cy="228957"/>
          </a:xfrm>
          <a:prstGeom prst="rect">
            <a:avLst/>
          </a:prstGeom>
          <a:noFill/>
          <a:ln/>
        </p:spPr>
        <p:txBody>
          <a:bodyPr wrap="none" rtlCol="0" anchor="t"/>
          <a:lstStyle/>
          <a:p>
            <a:pPr marL="342900" indent="-342900" algn="l">
              <a:lnSpc>
                <a:spcPts val="1802"/>
              </a:lnSpc>
              <a:buSzPct val="100000"/>
              <a:buChar char="•"/>
            </a:pPr>
            <a:r>
              <a:rPr lang="en-US" sz="1126" dirty="0">
                <a:solidFill>
                  <a:srgbClr val="DCD7E5"/>
                </a:solidFill>
                <a:latin typeface="Heebo" pitchFamily="34" charset="0"/>
                <a:ea typeface="Heebo" pitchFamily="34" charset="-122"/>
                <a:cs typeface="Heebo" pitchFamily="34" charset="-120"/>
              </a:rPr>
              <a:t>The BatchNormalization layer normalizes the input.</a:t>
            </a:r>
            <a:endParaRPr lang="en-US" sz="1126" dirty="0"/>
          </a:p>
        </p:txBody>
      </p:sp>
      <p:sp>
        <p:nvSpPr>
          <p:cNvPr id="15" name="Text 10"/>
          <p:cNvSpPr/>
          <p:nvPr/>
        </p:nvSpPr>
        <p:spPr>
          <a:xfrm>
            <a:off x="899279" y="5391150"/>
            <a:ext cx="7574161" cy="228957"/>
          </a:xfrm>
          <a:prstGeom prst="rect">
            <a:avLst/>
          </a:prstGeom>
          <a:noFill/>
          <a:ln/>
        </p:spPr>
        <p:txBody>
          <a:bodyPr wrap="none" rtlCol="0" anchor="t"/>
          <a:lstStyle/>
          <a:p>
            <a:pPr marL="342900" indent="-342900" algn="l">
              <a:lnSpc>
                <a:spcPts val="1802"/>
              </a:lnSpc>
              <a:buSzPct val="100000"/>
              <a:buChar char="•"/>
            </a:pPr>
            <a:r>
              <a:rPr lang="en-US" sz="1126" dirty="0">
                <a:solidFill>
                  <a:srgbClr val="DCD7E5"/>
                </a:solidFill>
                <a:latin typeface="Heebo" pitchFamily="34" charset="0"/>
                <a:ea typeface="Heebo" pitchFamily="34" charset="-122"/>
                <a:cs typeface="Heebo" pitchFamily="34" charset="-120"/>
              </a:rPr>
              <a:t>The LSTM layers process the input sequentially and extract features.</a:t>
            </a:r>
            <a:endParaRPr lang="en-US" sz="1126" dirty="0"/>
          </a:p>
        </p:txBody>
      </p:sp>
      <p:sp>
        <p:nvSpPr>
          <p:cNvPr id="16" name="Text 11"/>
          <p:cNvSpPr/>
          <p:nvPr/>
        </p:nvSpPr>
        <p:spPr>
          <a:xfrm>
            <a:off x="899279" y="5691545"/>
            <a:ext cx="7574161" cy="228957"/>
          </a:xfrm>
          <a:prstGeom prst="rect">
            <a:avLst/>
          </a:prstGeom>
          <a:noFill/>
          <a:ln/>
        </p:spPr>
        <p:txBody>
          <a:bodyPr wrap="none" rtlCol="0" anchor="t"/>
          <a:lstStyle/>
          <a:p>
            <a:pPr marL="342900" indent="-342900" algn="l">
              <a:lnSpc>
                <a:spcPts val="1802"/>
              </a:lnSpc>
              <a:buSzPct val="100000"/>
              <a:buChar char="•"/>
            </a:pPr>
            <a:r>
              <a:rPr lang="en-US" sz="1126" dirty="0">
                <a:solidFill>
                  <a:srgbClr val="DCD7E5"/>
                </a:solidFill>
                <a:latin typeface="Heebo" pitchFamily="34" charset="0"/>
                <a:ea typeface="Heebo" pitchFamily="34" charset="-122"/>
                <a:cs typeface="Heebo" pitchFamily="34" charset="-120"/>
              </a:rPr>
              <a:t>The dropout layers prevent overfitting.</a:t>
            </a:r>
            <a:endParaRPr lang="en-US" sz="1126" dirty="0"/>
          </a:p>
        </p:txBody>
      </p:sp>
      <p:sp>
        <p:nvSpPr>
          <p:cNvPr id="17" name="Text 12"/>
          <p:cNvSpPr/>
          <p:nvPr/>
        </p:nvSpPr>
        <p:spPr>
          <a:xfrm>
            <a:off x="899279" y="5991939"/>
            <a:ext cx="7574161" cy="457914"/>
          </a:xfrm>
          <a:prstGeom prst="rect">
            <a:avLst/>
          </a:prstGeom>
          <a:noFill/>
          <a:ln/>
        </p:spPr>
        <p:txBody>
          <a:bodyPr wrap="square" rtlCol="0" anchor="t"/>
          <a:lstStyle/>
          <a:p>
            <a:pPr marL="342900" indent="-342900" algn="l">
              <a:lnSpc>
                <a:spcPts val="1802"/>
              </a:lnSpc>
              <a:buSzPct val="100000"/>
              <a:buChar char="•"/>
            </a:pPr>
            <a:r>
              <a:rPr lang="en-US" sz="1126" dirty="0">
                <a:solidFill>
                  <a:srgbClr val="DCD7E5"/>
                </a:solidFill>
                <a:latin typeface="Heebo" pitchFamily="34" charset="0"/>
                <a:ea typeface="Heebo" pitchFamily="34" charset="-122"/>
                <a:cs typeface="Heebo" pitchFamily="34" charset="-120"/>
              </a:rPr>
              <a:t>The dense layers perform classification based on the extracted features. This model architecture aims to effectively capture the contextual information of the essay and make accurate predictions of its score.</a:t>
            </a:r>
            <a:endParaRPr lang="en-US" sz="1126" dirty="0"/>
          </a:p>
        </p:txBody>
      </p:sp>
      <p:sp>
        <p:nvSpPr>
          <p:cNvPr id="18" name="Text 13"/>
          <p:cNvSpPr/>
          <p:nvPr/>
        </p:nvSpPr>
        <p:spPr>
          <a:xfrm>
            <a:off x="670560" y="6650950"/>
            <a:ext cx="7802880" cy="286107"/>
          </a:xfrm>
          <a:prstGeom prst="rect">
            <a:avLst/>
          </a:prstGeom>
          <a:noFill/>
          <a:ln/>
        </p:spPr>
        <p:txBody>
          <a:bodyPr wrap="none" rtlCol="0" anchor="t"/>
          <a:lstStyle/>
          <a:p>
            <a:pPr marL="0" indent="0">
              <a:lnSpc>
                <a:spcPts val="2253"/>
              </a:lnSpc>
              <a:buNone/>
            </a:pPr>
            <a:endParaRPr lang="en-US" sz="140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233726"/>
            <a:ext cx="678572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Gemini for Explainability</a:t>
            </a:r>
            <a:endParaRPr lang="en-US" sz="4374" dirty="0"/>
          </a:p>
        </p:txBody>
      </p:sp>
      <p:sp>
        <p:nvSpPr>
          <p:cNvPr id="5" name="Shape 2"/>
          <p:cNvSpPr/>
          <p:nvPr/>
        </p:nvSpPr>
        <p:spPr>
          <a:xfrm>
            <a:off x="2037993" y="2546033"/>
            <a:ext cx="499943" cy="499943"/>
          </a:xfrm>
          <a:prstGeom prst="roundRect">
            <a:avLst>
              <a:gd name="adj" fmla="val 20000"/>
            </a:avLst>
          </a:prstGeom>
          <a:noFill/>
          <a:ln w="7620">
            <a:solidFill>
              <a:srgbClr val="552C86"/>
            </a:solidFill>
            <a:prstDash val="solid"/>
          </a:ln>
        </p:spPr>
      </p:sp>
      <p:sp>
        <p:nvSpPr>
          <p:cNvPr id="6" name="Text 3"/>
          <p:cNvSpPr/>
          <p:nvPr/>
        </p:nvSpPr>
        <p:spPr>
          <a:xfrm>
            <a:off x="2227778" y="2587704"/>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2760107" y="2622352"/>
            <a:ext cx="264795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Interpretable Grading</a:t>
            </a:r>
            <a:endParaRPr lang="en-US" sz="2187" dirty="0"/>
          </a:p>
        </p:txBody>
      </p:sp>
      <p:sp>
        <p:nvSpPr>
          <p:cNvPr id="8" name="Text 5"/>
          <p:cNvSpPr/>
          <p:nvPr/>
        </p:nvSpPr>
        <p:spPr>
          <a:xfrm>
            <a:off x="2760107" y="3449955"/>
            <a:ext cx="2647950"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Gemini, a state-of-the-art explainability framework, is integrated into our model to provide detailed insights into the grading process. This helps instructors and students alike understand the rationale behind the assigned scores.</a:t>
            </a:r>
            <a:endParaRPr lang="en-US" sz="1750" dirty="0"/>
          </a:p>
        </p:txBody>
      </p:sp>
      <p:sp>
        <p:nvSpPr>
          <p:cNvPr id="9" name="Shape 6"/>
          <p:cNvSpPr/>
          <p:nvPr/>
        </p:nvSpPr>
        <p:spPr>
          <a:xfrm>
            <a:off x="5630228" y="2546033"/>
            <a:ext cx="499943" cy="499943"/>
          </a:xfrm>
          <a:prstGeom prst="roundRect">
            <a:avLst>
              <a:gd name="adj" fmla="val 20000"/>
            </a:avLst>
          </a:prstGeom>
          <a:noFill/>
          <a:ln w="7620">
            <a:solidFill>
              <a:srgbClr val="552C86"/>
            </a:solidFill>
            <a:prstDash val="solid"/>
          </a:ln>
        </p:spPr>
      </p:sp>
      <p:sp>
        <p:nvSpPr>
          <p:cNvPr id="10" name="Text 7"/>
          <p:cNvSpPr/>
          <p:nvPr/>
        </p:nvSpPr>
        <p:spPr>
          <a:xfrm>
            <a:off x="5785485" y="2587704"/>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6352342" y="2622352"/>
            <a:ext cx="2647950" cy="1041559"/>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Identifying Strengths and Weaknesses</a:t>
            </a:r>
            <a:endParaRPr lang="en-US" sz="2187" dirty="0"/>
          </a:p>
        </p:txBody>
      </p:sp>
      <p:sp>
        <p:nvSpPr>
          <p:cNvPr id="12" name="Text 9"/>
          <p:cNvSpPr/>
          <p:nvPr/>
        </p:nvSpPr>
        <p:spPr>
          <a:xfrm>
            <a:off x="6352342" y="3797141"/>
            <a:ext cx="2647950"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Gemini's fine-grained analysis allows us to pinpoint the specific aspects of an essay that contribute to its overall score, empowering students to focus their improvement efforts effectively.</a:t>
            </a:r>
            <a:endParaRPr lang="en-US" sz="1750" dirty="0"/>
          </a:p>
        </p:txBody>
      </p:sp>
      <p:sp>
        <p:nvSpPr>
          <p:cNvPr id="13" name="Shape 10"/>
          <p:cNvSpPr/>
          <p:nvPr/>
        </p:nvSpPr>
        <p:spPr>
          <a:xfrm>
            <a:off x="9222462" y="2546033"/>
            <a:ext cx="499943" cy="499943"/>
          </a:xfrm>
          <a:prstGeom prst="roundRect">
            <a:avLst>
              <a:gd name="adj" fmla="val 20000"/>
            </a:avLst>
          </a:prstGeom>
          <a:noFill/>
          <a:ln w="7620">
            <a:solidFill>
              <a:srgbClr val="552C86"/>
            </a:solidFill>
            <a:prstDash val="solid"/>
          </a:ln>
        </p:spPr>
      </p:sp>
      <p:sp>
        <p:nvSpPr>
          <p:cNvPr id="14" name="Text 11"/>
          <p:cNvSpPr/>
          <p:nvPr/>
        </p:nvSpPr>
        <p:spPr>
          <a:xfrm>
            <a:off x="9378434" y="2587704"/>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9944576" y="2622352"/>
            <a:ext cx="264795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Continuous Refinement</a:t>
            </a:r>
            <a:endParaRPr lang="en-US" sz="2187" dirty="0"/>
          </a:p>
        </p:txBody>
      </p:sp>
      <p:sp>
        <p:nvSpPr>
          <p:cNvPr id="16" name="Text 13"/>
          <p:cNvSpPr/>
          <p:nvPr/>
        </p:nvSpPr>
        <p:spPr>
          <a:xfrm>
            <a:off x="9944576" y="3449955"/>
            <a:ext cx="2647950"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Gemini-powered explainability further enables us to iteratively refine the model, incorporating feedback and insights to enhance the accuracy and reliability of the essay grading system.</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850231"/>
            <a:ext cx="7097792"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ReLU Activation Function</a:t>
            </a:r>
            <a:endParaRPr lang="en-US" sz="4374" dirty="0"/>
          </a:p>
        </p:txBody>
      </p:sp>
      <p:pic>
        <p:nvPicPr>
          <p:cNvPr id="5" name="Image 1" descr="preencoded.png"/>
          <p:cNvPicPr>
            <a:picLocks noChangeAspect="1"/>
          </p:cNvPicPr>
          <p:nvPr/>
        </p:nvPicPr>
        <p:blipFill>
          <a:blip r:embed="rId4"/>
          <a:stretch>
            <a:fillRect/>
          </a:stretch>
        </p:blipFill>
        <p:spPr>
          <a:xfrm>
            <a:off x="2037993" y="2988945"/>
            <a:ext cx="555427" cy="555427"/>
          </a:xfrm>
          <a:prstGeom prst="rect">
            <a:avLst/>
          </a:prstGeom>
        </p:spPr>
      </p:pic>
      <p:sp>
        <p:nvSpPr>
          <p:cNvPr id="6" name="Text 2"/>
          <p:cNvSpPr/>
          <p:nvPr/>
        </p:nvSpPr>
        <p:spPr>
          <a:xfrm>
            <a:off x="2037993" y="3766542"/>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Nonlinearity</a:t>
            </a:r>
            <a:endParaRPr lang="en-US" sz="2187" dirty="0"/>
          </a:p>
        </p:txBody>
      </p:sp>
      <p:sp>
        <p:nvSpPr>
          <p:cNvPr id="7" name="Text 3"/>
          <p:cNvSpPr/>
          <p:nvPr/>
        </p:nvSpPr>
        <p:spPr>
          <a:xfrm>
            <a:off x="2037993" y="4246959"/>
            <a:ext cx="3295888"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ReLU (Rectified Linear Unit) activation function introduces nonlinearity into our neural network, allowing it to model complex relationships within the essay text.</a:t>
            </a:r>
            <a:endParaRPr lang="en-US" sz="1750" dirty="0"/>
          </a:p>
        </p:txBody>
      </p:sp>
      <p:pic>
        <p:nvPicPr>
          <p:cNvPr id="8" name="Image 2" descr="preencoded.png"/>
          <p:cNvPicPr>
            <a:picLocks noChangeAspect="1"/>
          </p:cNvPicPr>
          <p:nvPr/>
        </p:nvPicPr>
        <p:blipFill>
          <a:blip r:embed="rId5"/>
          <a:stretch>
            <a:fillRect/>
          </a:stretch>
        </p:blipFill>
        <p:spPr>
          <a:xfrm>
            <a:off x="5667137" y="2988945"/>
            <a:ext cx="555427" cy="555427"/>
          </a:xfrm>
          <a:prstGeom prst="rect">
            <a:avLst/>
          </a:prstGeom>
        </p:spPr>
      </p:pic>
      <p:sp>
        <p:nvSpPr>
          <p:cNvPr id="9" name="Text 4"/>
          <p:cNvSpPr/>
          <p:nvPr/>
        </p:nvSpPr>
        <p:spPr>
          <a:xfrm>
            <a:off x="5667137" y="3766542"/>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Efficient Training</a:t>
            </a:r>
            <a:endParaRPr lang="en-US" sz="2187" dirty="0"/>
          </a:p>
        </p:txBody>
      </p:sp>
      <p:sp>
        <p:nvSpPr>
          <p:cNvPr id="10" name="Text 5"/>
          <p:cNvSpPr/>
          <p:nvPr/>
        </p:nvSpPr>
        <p:spPr>
          <a:xfrm>
            <a:off x="5667137" y="4246959"/>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ReLU's simple and computationally efficient nature enables faster and more effective training of our essay grading model.</a:t>
            </a:r>
            <a:endParaRPr lang="en-US" sz="1750" dirty="0"/>
          </a:p>
        </p:txBody>
      </p:sp>
      <p:pic>
        <p:nvPicPr>
          <p:cNvPr id="11" name="Image 3" descr="preencoded.png"/>
          <p:cNvPicPr>
            <a:picLocks noChangeAspect="1"/>
          </p:cNvPicPr>
          <p:nvPr/>
        </p:nvPicPr>
        <p:blipFill>
          <a:blip r:embed="rId6"/>
          <a:stretch>
            <a:fillRect/>
          </a:stretch>
        </p:blipFill>
        <p:spPr>
          <a:xfrm>
            <a:off x="9296400" y="2988945"/>
            <a:ext cx="555427" cy="555427"/>
          </a:xfrm>
          <a:prstGeom prst="rect">
            <a:avLst/>
          </a:prstGeom>
        </p:spPr>
      </p:pic>
      <p:sp>
        <p:nvSpPr>
          <p:cNvPr id="12" name="Text 6"/>
          <p:cNvSpPr/>
          <p:nvPr/>
        </p:nvSpPr>
        <p:spPr>
          <a:xfrm>
            <a:off x="9296400" y="3766542"/>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Gradient Flow</a:t>
            </a:r>
            <a:endParaRPr lang="en-US" sz="2187" dirty="0"/>
          </a:p>
        </p:txBody>
      </p:sp>
      <p:sp>
        <p:nvSpPr>
          <p:cNvPr id="13" name="Text 7"/>
          <p:cNvSpPr/>
          <p:nvPr/>
        </p:nvSpPr>
        <p:spPr>
          <a:xfrm>
            <a:off x="9296400" y="4246959"/>
            <a:ext cx="3296007"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ReLU function's properties also help maintain a stable gradient flow during backpropagation, improving the model's convergence and performance.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1855</Words>
  <Application>Microsoft Office PowerPoint</Application>
  <PresentationFormat>Custom</PresentationFormat>
  <Paragraphs>116</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Sohoomlal Banerjee</cp:lastModifiedBy>
  <cp:revision>2</cp:revision>
  <dcterms:created xsi:type="dcterms:W3CDTF">2024-04-22T07:01:57Z</dcterms:created>
  <dcterms:modified xsi:type="dcterms:W3CDTF">2024-04-22T07:09:08Z</dcterms:modified>
</cp:coreProperties>
</file>